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68" r:id="rId4"/>
    <p:sldId id="266" r:id="rId5"/>
    <p:sldId id="258" r:id="rId6"/>
    <p:sldId id="269" r:id="rId7"/>
    <p:sldId id="259" r:id="rId8"/>
    <p:sldId id="261" r:id="rId9"/>
    <p:sldId id="262" r:id="rId10"/>
    <p:sldId id="271" r:id="rId11"/>
    <p:sldId id="267" r:id="rId12"/>
    <p:sldId id="263" r:id="rId13"/>
    <p:sldId id="264" r:id="rId14"/>
    <p:sldId id="265"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EC0AA398-A001-4FE1-B067-1AB039C7ABEC}" type="datetimeFigureOut">
              <a:rPr lang="en-US" smtClean="0"/>
              <a:t>1/28/2026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3945980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C0AA398-A001-4FE1-B067-1AB039C7ABEC}" type="datetimeFigureOut">
              <a:rPr lang="en-US" smtClean="0"/>
              <a:t>1/28/2026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1843805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C0AA398-A001-4FE1-B067-1AB039C7ABEC}" type="datetimeFigureOut">
              <a:rPr lang="en-US" smtClean="0"/>
              <a:t>1/28/2026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143120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C0AA398-A001-4FE1-B067-1AB039C7ABEC}" type="datetimeFigureOut">
              <a:rPr lang="en-US" smtClean="0"/>
              <a:t>1/28/2026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3436318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C0AA398-A001-4FE1-B067-1AB039C7ABEC}" type="datetimeFigureOut">
              <a:rPr lang="en-US" smtClean="0"/>
              <a:t>1/28/2026</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301877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EC0AA398-A001-4FE1-B067-1AB039C7ABEC}" type="datetimeFigureOut">
              <a:rPr lang="en-US" smtClean="0"/>
              <a:t>1/28/2026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2724489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EC0AA398-A001-4FE1-B067-1AB039C7ABEC}" type="datetimeFigureOut">
              <a:rPr lang="en-US" smtClean="0"/>
              <a:t>1/28/2026</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606183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EC0AA398-A001-4FE1-B067-1AB039C7ABEC}" type="datetimeFigureOut">
              <a:rPr lang="en-US" smtClean="0"/>
              <a:t>1/28/2026</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1399485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C0AA398-A001-4FE1-B067-1AB039C7ABEC}" type="datetimeFigureOut">
              <a:rPr lang="en-US" smtClean="0"/>
              <a:t>1/28/2026</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1004042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C0AA398-A001-4FE1-B067-1AB039C7ABEC}" type="datetimeFigureOut">
              <a:rPr lang="en-US" smtClean="0"/>
              <a:t>1/28/2026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306553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C0AA398-A001-4FE1-B067-1AB039C7ABEC}" type="datetimeFigureOut">
              <a:rPr lang="en-US" smtClean="0"/>
              <a:t>1/28/2026</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E43C33-F3EB-457F-AFEE-00FB5B8C2FF6}" type="slidenum">
              <a:rPr lang="en-US" smtClean="0"/>
              <a:t>‹Nº›</a:t>
            </a:fld>
            <a:endParaRPr lang="en-US"/>
          </a:p>
        </p:txBody>
      </p:sp>
    </p:spTree>
    <p:extLst>
      <p:ext uri="{BB962C8B-B14F-4D97-AF65-F5344CB8AC3E}">
        <p14:creationId xmlns:p14="http://schemas.microsoft.com/office/powerpoint/2010/main" val="3923416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0AA398-A001-4FE1-B067-1AB039C7ABEC}" type="datetimeFigureOut">
              <a:rPr lang="en-US" smtClean="0"/>
              <a:t>1/28/2026</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E43C33-F3EB-457F-AFEE-00FB5B8C2FF6}" type="slidenum">
              <a:rPr lang="en-US" smtClean="0"/>
              <a:t>‹Nº›</a:t>
            </a:fld>
            <a:endParaRPr lang="en-US"/>
          </a:p>
        </p:txBody>
      </p:sp>
    </p:spTree>
    <p:extLst>
      <p:ext uri="{BB962C8B-B14F-4D97-AF65-F5344CB8AC3E}">
        <p14:creationId xmlns:p14="http://schemas.microsoft.com/office/powerpoint/2010/main" val="1894784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269107" y="2321401"/>
            <a:ext cx="10025744" cy="3108543"/>
          </a:xfrm>
          <a:prstGeom prst="rect">
            <a:avLst/>
          </a:prstGeom>
        </p:spPr>
        <p:txBody>
          <a:bodyPr wrap="square">
            <a:spAutoFit/>
          </a:bodyPr>
          <a:lstStyle/>
          <a:p>
            <a:r>
              <a:rPr lang="es-ES" sz="4000" dirty="0"/>
              <a:t>1.- Las palabras según su acento. </a:t>
            </a:r>
          </a:p>
          <a:p>
            <a:r>
              <a:rPr lang="es-ES" sz="4000" dirty="0"/>
              <a:t>2.- Reglas generales de la acentuación gráfica</a:t>
            </a:r>
          </a:p>
          <a:p>
            <a:r>
              <a:rPr lang="es-ES" sz="4000" dirty="0"/>
              <a:t>3.- Reglas particulares de la acentuación gráfica</a:t>
            </a:r>
          </a:p>
          <a:p>
            <a:r>
              <a:rPr lang="es-ES" sz="4000" dirty="0"/>
              <a:t>4.-El Hiato y el Diptongo </a:t>
            </a:r>
          </a:p>
          <a:p>
            <a:endParaRPr lang="es-ES" dirty="0"/>
          </a:p>
          <a:p>
            <a:r>
              <a:rPr lang="es-ES" dirty="0"/>
              <a:t>  </a:t>
            </a:r>
          </a:p>
        </p:txBody>
      </p:sp>
      <p:sp>
        <p:nvSpPr>
          <p:cNvPr id="10" name="Rectángulo 9"/>
          <p:cNvSpPr/>
          <p:nvPr/>
        </p:nvSpPr>
        <p:spPr>
          <a:xfrm>
            <a:off x="2481943" y="534378"/>
            <a:ext cx="7004130" cy="1323439"/>
          </a:xfrm>
          <a:prstGeom prst="rect">
            <a:avLst/>
          </a:prstGeom>
          <a:noFill/>
        </p:spPr>
        <p:txBody>
          <a:bodyPr wrap="square" lIns="91440" tIns="45720" rIns="91440" bIns="45720">
            <a:spAutoFit/>
            <a:scene3d>
              <a:camera prst="isometricOffAxis2Left"/>
              <a:lightRig rig="threePt" dir="t"/>
            </a:scene3d>
          </a:bodyPr>
          <a:lstStyle/>
          <a:p>
            <a:pPr algn="ctr"/>
            <a:r>
              <a:rPr lang="es-ES" sz="8000" b="1" cap="none" spc="0" dirty="0">
                <a:ln w="22225">
                  <a:solidFill>
                    <a:schemeClr val="accent2"/>
                  </a:solidFill>
                  <a:prstDash val="solid"/>
                </a:ln>
                <a:solidFill>
                  <a:schemeClr val="accent2">
                    <a:lumMod val="40000"/>
                    <a:lumOff val="60000"/>
                  </a:schemeClr>
                </a:solidFill>
                <a:effectLst/>
              </a:rPr>
              <a:t>ACENTUACIÓN</a:t>
            </a:r>
          </a:p>
        </p:txBody>
      </p:sp>
    </p:spTree>
    <p:extLst>
      <p:ext uri="{BB962C8B-B14F-4D97-AF65-F5344CB8AC3E}">
        <p14:creationId xmlns:p14="http://schemas.microsoft.com/office/powerpoint/2010/main" val="1295617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756411" y="713239"/>
            <a:ext cx="8515350" cy="5322094"/>
          </a:xfrm>
          <a:prstGeom prst="rect">
            <a:avLst/>
          </a:prstGeom>
        </p:spPr>
      </p:pic>
    </p:spTree>
    <p:extLst>
      <p:ext uri="{BB962C8B-B14F-4D97-AF65-F5344CB8AC3E}">
        <p14:creationId xmlns:p14="http://schemas.microsoft.com/office/powerpoint/2010/main" val="2308913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464598" y="538843"/>
            <a:ext cx="11409065" cy="5339442"/>
          </a:xfrm>
          <a:prstGeom prst="rect">
            <a:avLst/>
          </a:prstGeom>
        </p:spPr>
      </p:pic>
    </p:spTree>
    <p:extLst>
      <p:ext uri="{BB962C8B-B14F-4D97-AF65-F5344CB8AC3E}">
        <p14:creationId xmlns:p14="http://schemas.microsoft.com/office/powerpoint/2010/main" val="3762266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solidFill>
                  <a:srgbClr val="FF0000"/>
                </a:solidFill>
              </a:rPr>
              <a:t>EL HIATO, </a:t>
            </a:r>
            <a:r>
              <a:rPr lang="en-US" dirty="0"/>
              <a:t>FORMULA PARA CREAR UN HIATO</a:t>
            </a:r>
            <a:br>
              <a:rPr lang="en-US" dirty="0"/>
            </a:br>
            <a:endParaRPr lang="en-US" b="1" dirty="0">
              <a:solidFill>
                <a:srgbClr val="FF0000"/>
              </a:solidFill>
            </a:endParaRPr>
          </a:p>
        </p:txBody>
      </p:sp>
      <p:sp>
        <p:nvSpPr>
          <p:cNvPr id="3" name="Marcador de contenido 2"/>
          <p:cNvSpPr>
            <a:spLocks noGrp="1"/>
          </p:cNvSpPr>
          <p:nvPr>
            <p:ph idx="1"/>
          </p:nvPr>
        </p:nvSpPr>
        <p:spPr>
          <a:xfrm>
            <a:off x="838200" y="1825625"/>
            <a:ext cx="10515600" cy="2338161"/>
          </a:xfrm>
        </p:spPr>
        <p:txBody>
          <a:bodyPr/>
          <a:lstStyle/>
          <a:p>
            <a:r>
              <a:rPr lang="en-US" dirty="0"/>
              <a:t>VOCAL ABIERTA + VOCAL ABIERTA</a:t>
            </a:r>
          </a:p>
          <a:p>
            <a:r>
              <a:rPr lang="en-US" dirty="0"/>
              <a:t>VOCAL CERRADA +VOCAL CERRADA</a:t>
            </a:r>
          </a:p>
          <a:p>
            <a:r>
              <a:rPr lang="en-US" dirty="0"/>
              <a:t>VOCAL ABIERTA + VOCAL CERRADA (TÓNICA)</a:t>
            </a:r>
          </a:p>
        </p:txBody>
      </p:sp>
      <p:sp>
        <p:nvSpPr>
          <p:cNvPr id="4" name="CuadroTexto 3"/>
          <p:cNvSpPr txBox="1"/>
          <p:nvPr/>
        </p:nvSpPr>
        <p:spPr>
          <a:xfrm>
            <a:off x="9307286" y="1180820"/>
            <a:ext cx="2743200" cy="6247864"/>
          </a:xfrm>
          <a:prstGeom prst="rect">
            <a:avLst/>
          </a:prstGeom>
          <a:noFill/>
        </p:spPr>
        <p:txBody>
          <a:bodyPr wrap="square" rtlCol="0">
            <a:spAutoFit/>
          </a:bodyPr>
          <a:lstStyle/>
          <a:p>
            <a:pPr fontAlgn="base"/>
            <a:r>
              <a:rPr lang="en-US" sz="4000" b="1" dirty="0"/>
              <a:t>EJEMPLOS:  </a:t>
            </a:r>
          </a:p>
          <a:p>
            <a:pPr fontAlgn="base"/>
            <a:r>
              <a:rPr lang="es-ES" sz="4000" dirty="0"/>
              <a:t>Mar</a:t>
            </a:r>
            <a:r>
              <a:rPr lang="es-ES" sz="4000" b="1" dirty="0"/>
              <a:t>eo</a:t>
            </a:r>
            <a:endParaRPr lang="es-ES" sz="4000" dirty="0"/>
          </a:p>
          <a:p>
            <a:pPr fontAlgn="base"/>
            <a:r>
              <a:rPr lang="es-ES" sz="4000" dirty="0"/>
              <a:t>Geolo</a:t>
            </a:r>
            <a:r>
              <a:rPr lang="es-ES" sz="4000" b="1" dirty="0"/>
              <a:t>gía</a:t>
            </a:r>
            <a:endParaRPr lang="es-ES" sz="4000" dirty="0"/>
          </a:p>
          <a:p>
            <a:pPr fontAlgn="base"/>
            <a:r>
              <a:rPr lang="es-ES" sz="4000" dirty="0"/>
              <a:t>B</a:t>
            </a:r>
            <a:r>
              <a:rPr lang="es-ES" sz="4000" b="1" dirty="0"/>
              <a:t>aú</a:t>
            </a:r>
            <a:r>
              <a:rPr lang="es-ES" sz="4000" dirty="0"/>
              <a:t>l</a:t>
            </a:r>
          </a:p>
          <a:p>
            <a:pPr fontAlgn="base"/>
            <a:r>
              <a:rPr lang="es-ES" sz="4000" dirty="0"/>
              <a:t>C</a:t>
            </a:r>
            <a:r>
              <a:rPr lang="es-ES" sz="4000" b="1" dirty="0"/>
              <a:t>ae</a:t>
            </a:r>
            <a:r>
              <a:rPr lang="es-ES" sz="4000" dirty="0"/>
              <a:t>r</a:t>
            </a:r>
          </a:p>
          <a:p>
            <a:pPr fontAlgn="base"/>
            <a:r>
              <a:rPr lang="es-ES" sz="4000" dirty="0"/>
              <a:t>Z</a:t>
            </a:r>
            <a:r>
              <a:rPr lang="es-ES" sz="4000" b="1" dirty="0"/>
              <a:t>oo</a:t>
            </a:r>
            <a:r>
              <a:rPr lang="es-ES" sz="4000" dirty="0"/>
              <a:t>lógico</a:t>
            </a:r>
          </a:p>
          <a:p>
            <a:pPr fontAlgn="base"/>
            <a:r>
              <a:rPr lang="es-ES" sz="4000" dirty="0"/>
              <a:t>B</a:t>
            </a:r>
            <a:r>
              <a:rPr lang="es-ES" sz="4000" b="1" dirty="0"/>
              <a:t>úho</a:t>
            </a:r>
            <a:endParaRPr lang="es-ES" sz="4000" dirty="0"/>
          </a:p>
          <a:p>
            <a:pPr fontAlgn="base"/>
            <a:r>
              <a:rPr lang="es-ES" sz="4000" b="1" dirty="0"/>
              <a:t>Aho</a:t>
            </a:r>
            <a:r>
              <a:rPr lang="es-ES" sz="4000" dirty="0"/>
              <a:t>rrar</a:t>
            </a:r>
          </a:p>
          <a:p>
            <a:pPr fontAlgn="base"/>
            <a:r>
              <a:rPr lang="es-ES" sz="4000" dirty="0"/>
              <a:t>Ch</a:t>
            </a:r>
            <a:r>
              <a:rPr lang="es-ES" sz="4000" b="1" dirty="0"/>
              <a:t>ii</a:t>
            </a:r>
            <a:r>
              <a:rPr lang="es-ES" sz="4000" dirty="0"/>
              <a:t>ta</a:t>
            </a:r>
          </a:p>
          <a:p>
            <a:endParaRPr lang="en-US" sz="4000" b="1" dirty="0"/>
          </a:p>
        </p:txBody>
      </p:sp>
    </p:spTree>
    <p:extLst>
      <p:ext uri="{BB962C8B-B14F-4D97-AF65-F5344CB8AC3E}">
        <p14:creationId xmlns:p14="http://schemas.microsoft.com/office/powerpoint/2010/main" val="4161101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solidFill>
                  <a:srgbClr val="FF0000"/>
                </a:solidFill>
              </a:rPr>
              <a:t>FORMULA PARA CREAR UN DIPTONGO</a:t>
            </a:r>
          </a:p>
        </p:txBody>
      </p:sp>
      <p:sp>
        <p:nvSpPr>
          <p:cNvPr id="3" name="Marcador de contenido 2"/>
          <p:cNvSpPr>
            <a:spLocks noGrp="1"/>
          </p:cNvSpPr>
          <p:nvPr>
            <p:ph idx="1"/>
          </p:nvPr>
        </p:nvSpPr>
        <p:spPr>
          <a:xfrm>
            <a:off x="636814" y="1825625"/>
            <a:ext cx="8850086" cy="2223861"/>
          </a:xfrm>
        </p:spPr>
        <p:txBody>
          <a:bodyPr>
            <a:normAutofit fontScale="92500" lnSpcReduction="10000"/>
          </a:bodyPr>
          <a:lstStyle/>
          <a:p>
            <a:r>
              <a:rPr lang="es-ES" sz="4000" dirty="0"/>
              <a:t>Vocal abierta o fuerte y otra cerrada o débil (NO TÓNICA)</a:t>
            </a:r>
          </a:p>
          <a:p>
            <a:r>
              <a:rPr lang="en-US" sz="4000" dirty="0"/>
              <a:t>Dos </a:t>
            </a:r>
            <a:r>
              <a:rPr lang="en-US" sz="4000" dirty="0" err="1"/>
              <a:t>vocales</a:t>
            </a:r>
            <a:r>
              <a:rPr lang="en-US" sz="4000" dirty="0"/>
              <a:t> </a:t>
            </a:r>
            <a:r>
              <a:rPr lang="en-US" sz="4000" dirty="0" err="1"/>
              <a:t>cerradas</a:t>
            </a:r>
            <a:r>
              <a:rPr lang="en-US" sz="4000" dirty="0"/>
              <a:t> </a:t>
            </a:r>
          </a:p>
          <a:p>
            <a:r>
              <a:rPr lang="en-US" sz="4000" dirty="0"/>
              <a:t>DISTINTAS (I+U, U+I)</a:t>
            </a:r>
          </a:p>
          <a:p>
            <a:endParaRPr lang="es-ES" dirty="0"/>
          </a:p>
          <a:p>
            <a:endParaRPr lang="en-US" dirty="0"/>
          </a:p>
        </p:txBody>
      </p:sp>
      <p:sp>
        <p:nvSpPr>
          <p:cNvPr id="5" name="Rectángulo 4"/>
          <p:cNvSpPr/>
          <p:nvPr/>
        </p:nvSpPr>
        <p:spPr>
          <a:xfrm>
            <a:off x="9612086" y="1699533"/>
            <a:ext cx="2182586" cy="4524315"/>
          </a:xfrm>
          <a:prstGeom prst="rect">
            <a:avLst/>
          </a:prstGeom>
        </p:spPr>
        <p:txBody>
          <a:bodyPr wrap="square">
            <a:spAutoFit/>
          </a:bodyPr>
          <a:lstStyle/>
          <a:p>
            <a:r>
              <a:rPr lang="en-US" sz="3600" b="1" dirty="0" err="1"/>
              <a:t>P</a:t>
            </a:r>
            <a:r>
              <a:rPr lang="en-US" sz="3600" b="1" dirty="0" err="1">
                <a:solidFill>
                  <a:srgbClr val="FF0000"/>
                </a:solidFill>
              </a:rPr>
              <a:t>ai</a:t>
            </a:r>
            <a:r>
              <a:rPr lang="en-US" sz="3600" b="1" dirty="0" err="1"/>
              <a:t>saje</a:t>
            </a:r>
            <a:endParaRPr lang="en-US" sz="3600" b="1" dirty="0"/>
          </a:p>
          <a:p>
            <a:r>
              <a:rPr lang="en-US" sz="3600" b="1" dirty="0" err="1"/>
              <a:t>Mag</a:t>
            </a:r>
            <a:r>
              <a:rPr lang="en-US" sz="3600" b="1" dirty="0" err="1">
                <a:solidFill>
                  <a:srgbClr val="0070C0"/>
                </a:solidFill>
              </a:rPr>
              <a:t>ia</a:t>
            </a:r>
            <a:endParaRPr lang="en-US" sz="3600" b="1" dirty="0">
              <a:solidFill>
                <a:srgbClr val="0070C0"/>
              </a:solidFill>
            </a:endParaRPr>
          </a:p>
          <a:p>
            <a:r>
              <a:rPr lang="en-US" sz="3600" b="1" dirty="0" err="1"/>
              <a:t>P</a:t>
            </a:r>
            <a:r>
              <a:rPr lang="en-US" sz="3600" b="1" dirty="0" err="1">
                <a:solidFill>
                  <a:schemeClr val="accent6"/>
                </a:solidFill>
              </a:rPr>
              <a:t>au</a:t>
            </a:r>
            <a:r>
              <a:rPr lang="en-US" sz="3600" b="1" dirty="0" err="1"/>
              <a:t>sa</a:t>
            </a:r>
            <a:endParaRPr lang="en-US" sz="3600" b="1" dirty="0"/>
          </a:p>
          <a:p>
            <a:r>
              <a:rPr lang="en-US" sz="3600" b="1" dirty="0"/>
              <a:t>Ps</a:t>
            </a:r>
            <a:r>
              <a:rPr lang="en-US" sz="3600" b="1" dirty="0">
                <a:solidFill>
                  <a:schemeClr val="accent4"/>
                </a:solidFill>
              </a:rPr>
              <a:t>eu</a:t>
            </a:r>
            <a:r>
              <a:rPr lang="en-US" sz="3600" b="1" dirty="0"/>
              <a:t>do</a:t>
            </a:r>
          </a:p>
          <a:p>
            <a:r>
              <a:rPr lang="en-US" sz="3600" b="1" dirty="0" err="1">
                <a:solidFill>
                  <a:srgbClr val="7030A0"/>
                </a:solidFill>
              </a:rPr>
              <a:t>Ahi</a:t>
            </a:r>
            <a:r>
              <a:rPr lang="en-US" sz="3600" b="1" dirty="0" err="1"/>
              <a:t>lar</a:t>
            </a:r>
            <a:endParaRPr lang="en-US" sz="3600" b="1" dirty="0"/>
          </a:p>
          <a:p>
            <a:r>
              <a:rPr lang="en-US" sz="3600" b="1" dirty="0"/>
              <a:t>R</a:t>
            </a:r>
            <a:r>
              <a:rPr lang="en-US" sz="3600" b="1" dirty="0">
                <a:solidFill>
                  <a:srgbClr val="FF0000"/>
                </a:solidFill>
              </a:rPr>
              <a:t>ei</a:t>
            </a:r>
            <a:r>
              <a:rPr lang="en-US" sz="3600" b="1" dirty="0"/>
              <a:t>na</a:t>
            </a:r>
          </a:p>
          <a:p>
            <a:r>
              <a:rPr lang="en-US" sz="3600" b="1" dirty="0"/>
              <a:t>L</a:t>
            </a:r>
            <a:r>
              <a:rPr lang="en-US" sz="3600" b="1" dirty="0">
                <a:solidFill>
                  <a:srgbClr val="C00000"/>
                </a:solidFill>
              </a:rPr>
              <a:t>ou</a:t>
            </a:r>
            <a:r>
              <a:rPr lang="en-US" sz="3600" b="1" dirty="0"/>
              <a:t>rdes</a:t>
            </a:r>
          </a:p>
          <a:p>
            <a:r>
              <a:rPr lang="en-US" sz="3600" b="1" dirty="0" err="1"/>
              <a:t>Individ</a:t>
            </a:r>
            <a:r>
              <a:rPr lang="en-US" sz="3600" b="1" dirty="0" err="1">
                <a:solidFill>
                  <a:srgbClr val="FF0000"/>
                </a:solidFill>
              </a:rPr>
              <a:t>uo</a:t>
            </a:r>
            <a:endParaRPr lang="en-US" sz="3600" b="1" dirty="0">
              <a:solidFill>
                <a:srgbClr val="FF0000"/>
              </a:solidFill>
            </a:endParaRPr>
          </a:p>
        </p:txBody>
      </p:sp>
    </p:spTree>
    <p:extLst>
      <p:ext uri="{BB962C8B-B14F-4D97-AF65-F5344CB8AC3E}">
        <p14:creationId xmlns:p14="http://schemas.microsoft.com/office/powerpoint/2010/main" val="1517536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89858" y="163285"/>
            <a:ext cx="11179629" cy="6555641"/>
          </a:xfrm>
          <a:prstGeom prst="rect">
            <a:avLst/>
          </a:prstGeom>
        </p:spPr>
        <p:txBody>
          <a:bodyPr wrap="square">
            <a:spAutoFit/>
          </a:bodyPr>
          <a:lstStyle/>
          <a:p>
            <a:pPr algn="just" fontAlgn="base"/>
            <a:r>
              <a:rPr lang="es-ES" sz="3000" b="1" i="0" dirty="0">
                <a:solidFill>
                  <a:srgbClr val="666666"/>
                </a:solidFill>
                <a:effectLst/>
                <a:latin typeface="inherit"/>
              </a:rPr>
              <a:t>Diferencias clave entre hiato y diptongo</a:t>
            </a:r>
            <a:endParaRPr lang="es-ES" sz="3000" b="0" i="0" dirty="0">
              <a:solidFill>
                <a:srgbClr val="666666"/>
              </a:solidFill>
              <a:effectLst/>
              <a:latin typeface="Source Sans Pro"/>
            </a:endParaRPr>
          </a:p>
          <a:p>
            <a:pPr algn="just" fontAlgn="base">
              <a:buFont typeface="Arial" panose="020B0604020202020204" pitchFamily="34" charset="0"/>
              <a:buChar char="•"/>
            </a:pPr>
            <a:r>
              <a:rPr lang="es-ES" sz="3000" b="0" i="0" dirty="0">
                <a:solidFill>
                  <a:srgbClr val="666666"/>
                </a:solidFill>
                <a:effectLst/>
                <a:latin typeface="inherit"/>
              </a:rPr>
              <a:t>Los diptongos sólo se forman cuando se combina una vocal abierta o fuerte (a, e, o) y otra cerrada o débil (i, u) o bien, cuando se combinan dos cerradas; pero sin que ninguna lleve tilde y con la condición de que sean diferentes (que no se trate de la misma vocal repetida dos veces). </a:t>
            </a:r>
          </a:p>
          <a:p>
            <a:pPr algn="just" fontAlgn="base">
              <a:buFont typeface="Arial" panose="020B0604020202020204" pitchFamily="34" charset="0"/>
              <a:buChar char="•"/>
            </a:pPr>
            <a:endParaRPr lang="es-ES" sz="3000" b="0" i="0" dirty="0">
              <a:solidFill>
                <a:srgbClr val="666666"/>
              </a:solidFill>
              <a:effectLst/>
              <a:latin typeface="inherit"/>
            </a:endParaRPr>
          </a:p>
          <a:p>
            <a:pPr algn="just" fontAlgn="base">
              <a:buFont typeface="Arial" panose="020B0604020202020204" pitchFamily="34" charset="0"/>
              <a:buChar char="•"/>
            </a:pPr>
            <a:r>
              <a:rPr lang="es-ES" sz="3000" b="0" i="0" dirty="0">
                <a:solidFill>
                  <a:srgbClr val="666666"/>
                </a:solidFill>
                <a:effectLst/>
                <a:latin typeface="inherit"/>
              </a:rPr>
              <a:t>Por otra parte, los hiatos se forman cuando se combinan dos vocales abiertas, dos vocales cerradas iguales y cuando se combina una vocal abierta y una cerrada, pero esta última debe tener la tilde.</a:t>
            </a:r>
          </a:p>
          <a:p>
            <a:pPr algn="just" fontAlgn="base"/>
            <a:endParaRPr lang="es-ES" sz="3000" b="0" i="0" dirty="0">
              <a:solidFill>
                <a:srgbClr val="666666"/>
              </a:solidFill>
              <a:effectLst/>
              <a:latin typeface="inherit"/>
            </a:endParaRPr>
          </a:p>
          <a:p>
            <a:pPr algn="just" fontAlgn="base">
              <a:buFont typeface="Arial" panose="020B0604020202020204" pitchFamily="34" charset="0"/>
              <a:buChar char="•"/>
            </a:pPr>
            <a:r>
              <a:rPr lang="es-ES" sz="3000" b="0" i="0" dirty="0">
                <a:solidFill>
                  <a:srgbClr val="666666"/>
                </a:solidFill>
                <a:effectLst/>
                <a:latin typeface="inherit"/>
              </a:rPr>
              <a:t>Cuando hacemos una división de sílabas, los diptongos no se separan pero los hiatos sí.</a:t>
            </a:r>
          </a:p>
        </p:txBody>
      </p:sp>
    </p:spTree>
    <p:extLst>
      <p:ext uri="{BB962C8B-B14F-4D97-AF65-F5344CB8AC3E}">
        <p14:creationId xmlns:p14="http://schemas.microsoft.com/office/powerpoint/2010/main" val="3027388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p:cNvGraphicFramePr>
            <a:graphicFrameLocks noGrp="1"/>
          </p:cNvGraphicFramePr>
          <p:nvPr/>
        </p:nvGraphicFramePr>
        <p:xfrm>
          <a:off x="424543" y="359227"/>
          <a:ext cx="11463202" cy="5448547"/>
        </p:xfrm>
        <a:graphic>
          <a:graphicData uri="http://schemas.openxmlformats.org/drawingml/2006/table">
            <a:tbl>
              <a:tblPr/>
              <a:tblGrid>
                <a:gridCol w="11463202">
                  <a:extLst>
                    <a:ext uri="{9D8B030D-6E8A-4147-A177-3AD203B41FA5}">
                      <a16:colId xmlns:a16="http://schemas.microsoft.com/office/drawing/2014/main" val="4158969366"/>
                    </a:ext>
                  </a:extLst>
                </a:gridCol>
              </a:tblGrid>
              <a:tr h="695281">
                <a:tc>
                  <a:txBody>
                    <a:bodyPr/>
                    <a:lstStyle/>
                    <a:p>
                      <a:r>
                        <a:rPr lang="es-ES" sz="2800" b="1">
                          <a:latin typeface="Verdana" panose="020B0604030504040204" pitchFamily="34" charset="0"/>
                        </a:rPr>
                        <a:t>ACENTUACIÓN DE LOS DIPTONGOS Y TRIPTONGOS</a:t>
                      </a:r>
                      <a:endParaRPr lang="es-ES" sz="2800"/>
                    </a:p>
                  </a:txBody>
                  <a:tcPr anchor="ctr">
                    <a:lnL>
                      <a:noFill/>
                    </a:lnL>
                    <a:lnR>
                      <a:noFill/>
                    </a:lnR>
                    <a:lnT>
                      <a:noFill/>
                    </a:lnT>
                    <a:lnB>
                      <a:noFill/>
                    </a:lnB>
                    <a:solidFill>
                      <a:srgbClr val="CCCC00"/>
                    </a:solidFill>
                  </a:tcPr>
                </a:tc>
                <a:extLst>
                  <a:ext uri="{0D108BD9-81ED-4DB2-BD59-A6C34878D82A}">
                    <a16:rowId xmlns:a16="http://schemas.microsoft.com/office/drawing/2014/main" val="3058916036"/>
                  </a:ext>
                </a:extLst>
              </a:tr>
              <a:tr h="1738203">
                <a:tc>
                  <a:txBody>
                    <a:bodyPr/>
                    <a:lstStyle/>
                    <a:p>
                      <a:r>
                        <a:rPr lang="es-ES" sz="2800" dirty="0">
                          <a:latin typeface="Verdana" panose="020B0604030504040204" pitchFamily="34" charset="0"/>
                        </a:rPr>
                        <a:t>Los diptongos y triptongos llevarán tilde cuando sigan la regla general de acentuación. La tilde se colocará sobre la vocal abierta del diptongo o triptongo. </a:t>
                      </a:r>
                      <a:r>
                        <a:rPr lang="es-ES" sz="2800" i="1" dirty="0">
                          <a:latin typeface="Verdana" panose="020B0604030504040204" pitchFamily="34" charset="0"/>
                        </a:rPr>
                        <a:t>Reunión - exceptuéis - tráigamelo - efectuáis</a:t>
                      </a:r>
                      <a:r>
                        <a:rPr lang="es-ES" sz="2800" dirty="0">
                          <a:latin typeface="Verdana" panose="020B0604030504040204" pitchFamily="34" charset="0"/>
                        </a:rPr>
                        <a:t>.</a:t>
                      </a:r>
                      <a:endParaRPr lang="es-ES" sz="2800" dirty="0"/>
                    </a:p>
                  </a:txBody>
                  <a:tcPr anchor="ctr">
                    <a:lnL>
                      <a:noFill/>
                    </a:lnL>
                    <a:lnR>
                      <a:noFill/>
                    </a:lnR>
                    <a:lnT>
                      <a:noFill/>
                    </a:lnT>
                    <a:lnB>
                      <a:noFill/>
                    </a:lnB>
                  </a:tcPr>
                </a:tc>
                <a:extLst>
                  <a:ext uri="{0D108BD9-81ED-4DB2-BD59-A6C34878D82A}">
                    <a16:rowId xmlns:a16="http://schemas.microsoft.com/office/drawing/2014/main" val="4236098958"/>
                  </a:ext>
                </a:extLst>
              </a:tr>
              <a:tr h="695281">
                <a:tc>
                  <a:txBody>
                    <a:bodyPr/>
                    <a:lstStyle/>
                    <a:p>
                      <a:r>
                        <a:rPr lang="en-US" sz="2800" b="1">
                          <a:latin typeface="Verdana" panose="020B0604030504040204" pitchFamily="34" charset="0"/>
                        </a:rPr>
                        <a:t>ACENTUACIÓN DE LOS HIATOS</a:t>
                      </a:r>
                      <a:endParaRPr lang="en-US" sz="2800"/>
                    </a:p>
                  </a:txBody>
                  <a:tcPr anchor="ctr">
                    <a:lnL>
                      <a:noFill/>
                    </a:lnL>
                    <a:lnR>
                      <a:noFill/>
                    </a:lnR>
                    <a:lnT>
                      <a:noFill/>
                    </a:lnT>
                    <a:lnB>
                      <a:noFill/>
                    </a:lnB>
                    <a:solidFill>
                      <a:srgbClr val="CCCC00"/>
                    </a:solidFill>
                  </a:tcPr>
                </a:tc>
                <a:extLst>
                  <a:ext uri="{0D108BD9-81ED-4DB2-BD59-A6C34878D82A}">
                    <a16:rowId xmlns:a16="http://schemas.microsoft.com/office/drawing/2014/main" val="2888216387"/>
                  </a:ext>
                </a:extLst>
              </a:tr>
              <a:tr h="2259665">
                <a:tc>
                  <a:txBody>
                    <a:bodyPr/>
                    <a:lstStyle/>
                    <a:p>
                      <a:r>
                        <a:rPr lang="es-ES" sz="2800" dirty="0">
                          <a:latin typeface="Verdana" panose="020B0604030504040204" pitchFamily="34" charset="0"/>
                        </a:rPr>
                        <a:t>Cuando el hiato es el resultado de la destrucción de un diptongo, es decir, cuando hay dos vocales junta pertenecientes a sílabas diferentes, y una de ellas es una -i o una -u, se pondrá la tilde sobre la i o la u, aunque no siga la regla </a:t>
                      </a:r>
                      <a:r>
                        <a:rPr lang="es-ES" sz="2800" dirty="0" err="1">
                          <a:latin typeface="Verdana" panose="020B0604030504040204" pitchFamily="34" charset="0"/>
                        </a:rPr>
                        <a:t>general.</a:t>
                      </a:r>
                      <a:r>
                        <a:rPr lang="es-ES" sz="2800" i="1" dirty="0" err="1">
                          <a:latin typeface="Verdana" panose="020B0604030504040204" pitchFamily="34" charset="0"/>
                        </a:rPr>
                        <a:t>Subían</a:t>
                      </a:r>
                      <a:r>
                        <a:rPr lang="es-ES" sz="2800" i="1" dirty="0">
                          <a:latin typeface="Verdana" panose="020B0604030504040204" pitchFamily="34" charset="0"/>
                        </a:rPr>
                        <a:t> - oíamos - incluía - raíz</a:t>
                      </a:r>
                      <a:endParaRPr lang="es-ES" sz="2800" dirty="0"/>
                    </a:p>
                  </a:txBody>
                  <a:tcPr anchor="ctr">
                    <a:lnL>
                      <a:noFill/>
                    </a:lnL>
                    <a:lnR>
                      <a:noFill/>
                    </a:lnR>
                    <a:lnT>
                      <a:noFill/>
                    </a:lnT>
                    <a:lnB>
                      <a:noFill/>
                    </a:lnB>
                  </a:tcPr>
                </a:tc>
                <a:extLst>
                  <a:ext uri="{0D108BD9-81ED-4DB2-BD59-A6C34878D82A}">
                    <a16:rowId xmlns:a16="http://schemas.microsoft.com/office/drawing/2014/main" val="3790035315"/>
                  </a:ext>
                </a:extLst>
              </a:tr>
            </a:tbl>
          </a:graphicData>
        </a:graphic>
      </p:graphicFrame>
    </p:spTree>
    <p:extLst>
      <p:ext uri="{BB962C8B-B14F-4D97-AF65-F5344CB8AC3E}">
        <p14:creationId xmlns:p14="http://schemas.microsoft.com/office/powerpoint/2010/main" val="20001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a:solidFill>
                  <a:srgbClr val="FF0000"/>
                </a:solidFill>
              </a:rPr>
              <a:t>1.- LAS PALABRAS SEGÚN SU ACENTO</a:t>
            </a:r>
            <a:br>
              <a:rPr lang="es-ES" dirty="0"/>
            </a:br>
            <a:endParaRPr lang="en-US" dirty="0"/>
          </a:p>
        </p:txBody>
      </p:sp>
      <p:sp>
        <p:nvSpPr>
          <p:cNvPr id="3" name="Marcador de contenido 2"/>
          <p:cNvSpPr>
            <a:spLocks noGrp="1"/>
          </p:cNvSpPr>
          <p:nvPr>
            <p:ph idx="1"/>
          </p:nvPr>
        </p:nvSpPr>
        <p:spPr>
          <a:xfrm>
            <a:off x="838200" y="1534885"/>
            <a:ext cx="4103914" cy="4588329"/>
          </a:xfrm>
        </p:spPr>
        <p:txBody>
          <a:bodyPr>
            <a:normAutofit/>
          </a:bodyPr>
          <a:lstStyle/>
          <a:p>
            <a:pPr algn="ctr"/>
            <a:r>
              <a:rPr lang="es-ES" sz="4000" b="1" dirty="0"/>
              <a:t>SÍLABAS ÁTONAS</a:t>
            </a:r>
          </a:p>
          <a:p>
            <a:pPr marL="0" indent="0" algn="ctr">
              <a:buNone/>
            </a:pPr>
            <a:endParaRPr lang="es-ES" sz="4000" b="1" dirty="0"/>
          </a:p>
          <a:p>
            <a:pPr marL="0" indent="0" algn="ctr">
              <a:buNone/>
            </a:pPr>
            <a:endParaRPr lang="es-ES" sz="4000" b="1" dirty="0"/>
          </a:p>
          <a:p>
            <a:pPr marL="0" indent="0" algn="ctr">
              <a:buNone/>
            </a:pPr>
            <a:endParaRPr lang="es-ES" sz="4000" b="1" dirty="0"/>
          </a:p>
          <a:p>
            <a:pPr marL="0" indent="0" algn="ctr">
              <a:buNone/>
            </a:pPr>
            <a:endParaRPr lang="es-ES" sz="4000" b="1" dirty="0"/>
          </a:p>
          <a:p>
            <a:pPr algn="ctr"/>
            <a:r>
              <a:rPr lang="es-ES" sz="4000" b="1" dirty="0"/>
              <a:t>SÍLABA TÒNICA. </a:t>
            </a:r>
          </a:p>
          <a:p>
            <a:pPr algn="ctr"/>
            <a:endParaRPr lang="es-ES" sz="4000" b="1" dirty="0"/>
          </a:p>
          <a:p>
            <a:pPr algn="ctr"/>
            <a:endParaRPr lang="es-ES" sz="4000" b="1" dirty="0"/>
          </a:p>
          <a:p>
            <a:pPr marL="0" indent="0" algn="ctr">
              <a:buNone/>
            </a:pPr>
            <a:endParaRPr lang="es-ES" sz="4000" b="1" dirty="0"/>
          </a:p>
          <a:p>
            <a:endParaRPr lang="en-US" dirty="0"/>
          </a:p>
        </p:txBody>
      </p:sp>
      <p:pic>
        <p:nvPicPr>
          <p:cNvPr id="5122" name="Picture 2" descr="http://www.lecoindelucie.es/wp-content/uploads/2013/11/silaba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9317" y="1175658"/>
            <a:ext cx="5502143" cy="4718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779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3883" y="397412"/>
            <a:ext cx="8309317" cy="6231988"/>
          </a:xfrm>
          <a:prstGeom prst="rect">
            <a:avLst/>
          </a:prstGeom>
        </p:spPr>
      </p:pic>
    </p:spTree>
    <p:extLst>
      <p:ext uri="{BB962C8B-B14F-4D97-AF65-F5344CB8AC3E}">
        <p14:creationId xmlns:p14="http://schemas.microsoft.com/office/powerpoint/2010/main" val="109710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71499" y="587830"/>
            <a:ext cx="11119757" cy="6001643"/>
          </a:xfrm>
          <a:prstGeom prst="rect">
            <a:avLst/>
          </a:prstGeom>
        </p:spPr>
        <p:txBody>
          <a:bodyPr wrap="square">
            <a:spAutoFit/>
          </a:bodyPr>
          <a:lstStyle/>
          <a:p>
            <a:pPr algn="just"/>
            <a:r>
              <a:rPr lang="es-ES" sz="3200" b="1" dirty="0">
                <a:solidFill>
                  <a:srgbClr val="FF0000"/>
                </a:solidFill>
              </a:rPr>
              <a:t>Agudas: Son aquellas palabras cuyo golpe de voz recae sobre la última sílaba.</a:t>
            </a:r>
          </a:p>
          <a:p>
            <a:pPr algn="just"/>
            <a:r>
              <a:rPr lang="es-ES" sz="3200" b="1" dirty="0">
                <a:solidFill>
                  <a:srgbClr val="FF0000"/>
                </a:solidFill>
              </a:rPr>
              <a:t>Ejemplos:   cajón, partir, atril, sofá</a:t>
            </a:r>
          </a:p>
          <a:p>
            <a:pPr algn="just"/>
            <a:endParaRPr lang="es-ES" sz="3200" b="1" dirty="0">
              <a:solidFill>
                <a:schemeClr val="accent2"/>
              </a:solidFill>
            </a:endParaRPr>
          </a:p>
          <a:p>
            <a:pPr algn="just"/>
            <a:r>
              <a:rPr lang="es-ES" sz="3200" b="1" dirty="0">
                <a:solidFill>
                  <a:schemeClr val="accent2"/>
                </a:solidFill>
              </a:rPr>
              <a:t>Llanas o graves: Son palabras de más de una sílaba. El golpe de voz recae sobre la penúltima sílaba.</a:t>
            </a:r>
          </a:p>
          <a:p>
            <a:pPr algn="just"/>
            <a:r>
              <a:rPr lang="es-ES" sz="3200" b="1" dirty="0">
                <a:solidFill>
                  <a:schemeClr val="accent2"/>
                </a:solidFill>
              </a:rPr>
              <a:t>Ejemplos: árbol, camisa, silla, lápiz</a:t>
            </a:r>
          </a:p>
          <a:p>
            <a:pPr algn="just"/>
            <a:endParaRPr lang="es-ES" sz="3200" b="1" dirty="0">
              <a:solidFill>
                <a:schemeClr val="accent6"/>
              </a:solidFill>
            </a:endParaRPr>
          </a:p>
          <a:p>
            <a:pPr algn="just"/>
            <a:r>
              <a:rPr lang="es-ES" sz="3200" b="1" dirty="0">
                <a:solidFill>
                  <a:schemeClr val="accent6"/>
                </a:solidFill>
              </a:rPr>
              <a:t>Esdrújulas y Sobreesdrújulas: Son aquellas palabras de más de dos sílabas. El golpe de voz recae sobre la antepenúltima sílaba (esdrújulas) o antes de la antepenúltima (sobreesdrújula).</a:t>
            </a:r>
          </a:p>
          <a:p>
            <a:pPr algn="just"/>
            <a:r>
              <a:rPr lang="es-ES" sz="3200" b="1" dirty="0">
                <a:solidFill>
                  <a:schemeClr val="accent6"/>
                </a:solidFill>
              </a:rPr>
              <a:t>Ejemplos: cántaro, pájaro, íntimo, cándido, cámbiaselo</a:t>
            </a:r>
          </a:p>
        </p:txBody>
      </p:sp>
    </p:spTree>
    <p:extLst>
      <p:ext uri="{BB962C8B-B14F-4D97-AF65-F5344CB8AC3E}">
        <p14:creationId xmlns:p14="http://schemas.microsoft.com/office/powerpoint/2010/main" val="2603574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365125"/>
            <a:ext cx="10853057" cy="1325563"/>
          </a:xfrm>
        </p:spPr>
        <p:txBody>
          <a:bodyPr>
            <a:normAutofit fontScale="90000"/>
          </a:bodyPr>
          <a:lstStyle/>
          <a:p>
            <a:r>
              <a:rPr lang="es-ES" b="1" dirty="0">
                <a:solidFill>
                  <a:srgbClr val="FF0000"/>
                </a:solidFill>
              </a:rPr>
              <a:t>2.- REGLAS GENERALES DE ACENTUACIÓN GRÁFICA   (Empleo de la tilde)</a:t>
            </a:r>
            <a:br>
              <a:rPr lang="es-ES" dirty="0"/>
            </a:br>
            <a:endParaRPr lang="en-US" dirty="0"/>
          </a:p>
        </p:txBody>
      </p:sp>
      <p:sp>
        <p:nvSpPr>
          <p:cNvPr id="3" name="Marcador de contenido 2"/>
          <p:cNvSpPr>
            <a:spLocks noGrp="1"/>
          </p:cNvSpPr>
          <p:nvPr>
            <p:ph idx="1"/>
          </p:nvPr>
        </p:nvSpPr>
        <p:spPr>
          <a:xfrm>
            <a:off x="838200" y="1518557"/>
            <a:ext cx="10515600" cy="4658406"/>
          </a:xfrm>
        </p:spPr>
        <p:txBody>
          <a:bodyPr>
            <a:normAutofit lnSpcReduction="10000"/>
          </a:bodyPr>
          <a:lstStyle/>
          <a:p>
            <a:pPr algn="just"/>
            <a:r>
              <a:rPr lang="es-ES" dirty="0"/>
              <a:t>Llevan acento ortográfico (o tilde [´]):</a:t>
            </a:r>
          </a:p>
          <a:p>
            <a:pPr algn="just"/>
            <a:r>
              <a:rPr lang="es-ES" dirty="0"/>
              <a:t>1ª regla	Llevarán tilde las palabras agudas terminadas en vocal (</a:t>
            </a:r>
            <a:r>
              <a:rPr lang="es-ES" dirty="0" err="1"/>
              <a:t>a,e,i,o,u</a:t>
            </a:r>
            <a:r>
              <a:rPr lang="es-ES" dirty="0"/>
              <a:t>) y en las consonantes -n y -s.</a:t>
            </a:r>
          </a:p>
          <a:p>
            <a:pPr algn="just"/>
            <a:r>
              <a:rPr lang="es-ES" dirty="0"/>
              <a:t>Anís - papá - cajón - sartén - maniquí - venís.</a:t>
            </a:r>
          </a:p>
          <a:p>
            <a:pPr algn="just"/>
            <a:r>
              <a:rPr lang="es-ES" dirty="0"/>
              <a:t>2ª regla 	Llevarán tilde las palabras </a:t>
            </a:r>
            <a:r>
              <a:rPr lang="es-ES" dirty="0" err="1"/>
              <a:t>Ilanas</a:t>
            </a:r>
            <a:r>
              <a:rPr lang="es-ES" dirty="0"/>
              <a:t> que terminen en consonante, que no sea ni -n, ni -s.</a:t>
            </a:r>
          </a:p>
          <a:p>
            <a:pPr algn="just"/>
            <a:r>
              <a:rPr lang="es-ES" dirty="0"/>
              <a:t>Útil - lápiz - álbum - alcázar.</a:t>
            </a:r>
          </a:p>
          <a:p>
            <a:pPr algn="just"/>
            <a:r>
              <a:rPr lang="es-ES" dirty="0"/>
              <a:t>3ª regla	Llevarán tilde todas las palabras esdrújulas y sobreesdrújulas.</a:t>
            </a:r>
          </a:p>
          <a:p>
            <a:pPr algn="just"/>
            <a:r>
              <a:rPr lang="es-ES" dirty="0"/>
              <a:t>Cándido - esdrújula - cuéntaselo - celebérrimo.</a:t>
            </a:r>
            <a:endParaRPr lang="en-US" dirty="0"/>
          </a:p>
        </p:txBody>
      </p:sp>
    </p:spTree>
    <p:extLst>
      <p:ext uri="{BB962C8B-B14F-4D97-AF65-F5344CB8AC3E}">
        <p14:creationId xmlns:p14="http://schemas.microsoft.com/office/powerpoint/2010/main" val="441232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scontent.cdninstagram.com/t51.2885-15/s640x640/sh0.08/e35/12519623_474036799463520_1823544691_n.jpg?ig_cache_key=MTE5NDA3MjQyNDcyMTY3OTE3NA%3D%3D.2"/>
          <p:cNvPicPr>
            <a:picLocks noChangeAspect="1" noChangeArrowheads="1"/>
          </p:cNvPicPr>
          <p:nvPr/>
        </p:nvPicPr>
        <p:blipFill rotWithShape="1">
          <a:blip r:embed="rId2">
            <a:extLst>
              <a:ext uri="{28A0092B-C50C-407E-A947-70E740481C1C}">
                <a14:useLocalDpi xmlns:a14="http://schemas.microsoft.com/office/drawing/2010/main" val="0"/>
              </a:ext>
            </a:extLst>
          </a:blip>
          <a:srcRect t="23538" b="14616"/>
          <a:stretch/>
        </p:blipFill>
        <p:spPr bwMode="auto">
          <a:xfrm>
            <a:off x="2247895" y="1596656"/>
            <a:ext cx="7699374" cy="4761767"/>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p:cNvSpPr txBox="1"/>
          <p:nvPr/>
        </p:nvSpPr>
        <p:spPr>
          <a:xfrm>
            <a:off x="168812" y="506437"/>
            <a:ext cx="11857541" cy="923330"/>
          </a:xfrm>
          <a:prstGeom prst="rect">
            <a:avLst/>
          </a:prstGeom>
          <a:noFill/>
        </p:spPr>
        <p:txBody>
          <a:bodyPr wrap="none" rtlCol="0">
            <a:spAutoFit/>
          </a:bodyPr>
          <a:lstStyle/>
          <a:p>
            <a:r>
              <a:rPr lang="en-US" sz="5400" b="1" dirty="0"/>
              <a:t>CUANDO NO ENTIENDES NADA; PERO…..</a:t>
            </a:r>
          </a:p>
        </p:txBody>
      </p:sp>
    </p:spTree>
    <p:extLst>
      <p:ext uri="{BB962C8B-B14F-4D97-AF65-F5344CB8AC3E}">
        <p14:creationId xmlns:p14="http://schemas.microsoft.com/office/powerpoint/2010/main" val="396072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p:cNvGraphicFramePr>
            <a:graphicFrameLocks noGrp="1"/>
          </p:cNvGraphicFramePr>
          <p:nvPr>
            <p:extLst>
              <p:ext uri="{D42A27DB-BD31-4B8C-83A1-F6EECF244321}">
                <p14:modId xmlns:p14="http://schemas.microsoft.com/office/powerpoint/2010/main" val="2994566266"/>
              </p:ext>
            </p:extLst>
          </p:nvPr>
        </p:nvGraphicFramePr>
        <p:xfrm>
          <a:off x="669471" y="392113"/>
          <a:ext cx="10972800" cy="5747430"/>
        </p:xfrm>
        <a:graphic>
          <a:graphicData uri="http://schemas.openxmlformats.org/drawingml/2006/table">
            <a:tbl>
              <a:tblPr/>
              <a:tblGrid>
                <a:gridCol w="10972800">
                  <a:extLst>
                    <a:ext uri="{9D8B030D-6E8A-4147-A177-3AD203B41FA5}">
                      <a16:colId xmlns:a16="http://schemas.microsoft.com/office/drawing/2014/main" val="4120059382"/>
                    </a:ext>
                  </a:extLst>
                </a:gridCol>
              </a:tblGrid>
              <a:tr h="1211807">
                <a:tc>
                  <a:txBody>
                    <a:bodyPr/>
                    <a:lstStyle/>
                    <a:p>
                      <a:r>
                        <a:rPr lang="es-ES" sz="3200" dirty="0">
                          <a:latin typeface="Verdana" panose="020B0604030504040204" pitchFamily="34" charset="0"/>
                        </a:rPr>
                        <a:t>3.- REGLAS PARTICULARES DE LA ACENTUACIÓN GRÁFICA</a:t>
                      </a:r>
                      <a:endParaRPr lang="es-ES" sz="3200" dirty="0"/>
                    </a:p>
                  </a:txBody>
                  <a:tcPr anchor="ctr">
                    <a:lnL>
                      <a:noFill/>
                    </a:lnL>
                    <a:lnR>
                      <a:noFill/>
                    </a:lnR>
                    <a:lnT>
                      <a:noFill/>
                    </a:lnT>
                    <a:lnB>
                      <a:noFill/>
                    </a:lnB>
                    <a:solidFill>
                      <a:srgbClr val="808000"/>
                    </a:solidFill>
                  </a:tcPr>
                </a:tc>
                <a:extLst>
                  <a:ext uri="{0D108BD9-81ED-4DB2-BD59-A6C34878D82A}">
                    <a16:rowId xmlns:a16="http://schemas.microsoft.com/office/drawing/2014/main" val="2451007645"/>
                  </a:ext>
                </a:extLst>
              </a:tr>
              <a:tr h="4535623">
                <a:tc>
                  <a:txBody>
                    <a:bodyPr/>
                    <a:lstStyle/>
                    <a:p>
                      <a:pPr algn="just"/>
                      <a:r>
                        <a:rPr lang="es-ES" sz="3200" b="1" dirty="0">
                          <a:latin typeface="Verdana" panose="020B0604030504040204" pitchFamily="34" charset="0"/>
                        </a:rPr>
                        <a:t>LA TILDE DIACRÍTICA</a:t>
                      </a:r>
                      <a:r>
                        <a:rPr lang="es-ES" sz="3200" dirty="0"/>
                        <a:t> </a:t>
                      </a:r>
                      <a:r>
                        <a:rPr lang="es-ES" sz="3200" dirty="0">
                          <a:latin typeface="Verdana" panose="020B0604030504040204" pitchFamily="34" charset="0"/>
                        </a:rPr>
                        <a:t>Hay palabras que, atendiendo a las reglas generales de acentuación gráfica, no deberían llevar tilde. Sin embargo, algunas palabras admiten lo que se llama la tilde diacrítica, cuya función es la de evitar la confusión en la lengua escrita entre dos palabras que se escriben de la misma forma.</a:t>
                      </a:r>
                      <a:endParaRPr lang="es-ES" sz="3200" dirty="0"/>
                    </a:p>
                  </a:txBody>
                  <a:tcPr anchor="ctr">
                    <a:lnL>
                      <a:noFill/>
                    </a:lnL>
                    <a:lnR>
                      <a:noFill/>
                    </a:lnR>
                    <a:lnT>
                      <a:noFill/>
                    </a:lnT>
                    <a:lnB>
                      <a:noFill/>
                    </a:lnB>
                  </a:tcPr>
                </a:tc>
                <a:extLst>
                  <a:ext uri="{0D108BD9-81ED-4DB2-BD59-A6C34878D82A}">
                    <a16:rowId xmlns:a16="http://schemas.microsoft.com/office/drawing/2014/main" val="1575910785"/>
                  </a:ext>
                </a:extLst>
              </a:tr>
            </a:tbl>
          </a:graphicData>
        </a:graphic>
      </p:graphicFrame>
      <p:sp>
        <p:nvSpPr>
          <p:cNvPr id="9" name="Rectangle 1"/>
          <p:cNvSpPr>
            <a:spLocks noChangeArrowheads="1"/>
          </p:cNvSpPr>
          <p:nvPr/>
        </p:nvSpPr>
        <p:spPr bwMode="auto">
          <a:xfrm>
            <a:off x="2490788" y="1763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39896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110650183"/>
              </p:ext>
            </p:extLst>
          </p:nvPr>
        </p:nvGraphicFramePr>
        <p:xfrm>
          <a:off x="506186" y="636816"/>
          <a:ext cx="11267259" cy="5526156"/>
        </p:xfrm>
        <a:graphic>
          <a:graphicData uri="http://schemas.openxmlformats.org/drawingml/2006/table">
            <a:tbl>
              <a:tblPr/>
              <a:tblGrid>
                <a:gridCol w="11267259">
                  <a:extLst>
                    <a:ext uri="{9D8B030D-6E8A-4147-A177-3AD203B41FA5}">
                      <a16:colId xmlns:a16="http://schemas.microsoft.com/office/drawing/2014/main" val="868054840"/>
                    </a:ext>
                  </a:extLst>
                </a:gridCol>
              </a:tblGrid>
              <a:tr h="477078">
                <a:tc>
                  <a:txBody>
                    <a:bodyPr/>
                    <a:lstStyle/>
                    <a:p>
                      <a:r>
                        <a:rPr lang="es-ES" sz="2400" b="1">
                          <a:latin typeface="Verdana" panose="020B0604030504040204" pitchFamily="34" charset="0"/>
                        </a:rPr>
                        <a:t>ACENTUACIÓN DE LOS EXCLAMATIVOS E INTERROGATIVOS</a:t>
                      </a:r>
                      <a:endParaRPr lang="es-ES" sz="2400"/>
                    </a:p>
                  </a:txBody>
                  <a:tcPr anchor="ctr">
                    <a:lnL>
                      <a:noFill/>
                    </a:lnL>
                    <a:lnR>
                      <a:noFill/>
                    </a:lnR>
                    <a:lnT>
                      <a:noFill/>
                    </a:lnT>
                    <a:lnB>
                      <a:noFill/>
                    </a:lnB>
                    <a:solidFill>
                      <a:srgbClr val="CCCC00"/>
                    </a:solidFill>
                  </a:tcPr>
                </a:tc>
                <a:extLst>
                  <a:ext uri="{0D108BD9-81ED-4DB2-BD59-A6C34878D82A}">
                    <a16:rowId xmlns:a16="http://schemas.microsoft.com/office/drawing/2014/main" val="2949307360"/>
                  </a:ext>
                </a:extLst>
              </a:tr>
              <a:tr h="1550504">
                <a:tc>
                  <a:txBody>
                    <a:bodyPr/>
                    <a:lstStyle/>
                    <a:p>
                      <a:pPr algn="just"/>
                      <a:r>
                        <a:rPr lang="es-ES" sz="2400" dirty="0">
                          <a:latin typeface="Verdana" panose="020B0604030504040204" pitchFamily="34" charset="0"/>
                        </a:rPr>
                        <a:t>Las palabras que, quien, cual, cuando, cuanto, donde y como llevarán tilde siempre que sean utilizados exclamativos y como interrogativos. </a:t>
                      </a:r>
                      <a:r>
                        <a:rPr lang="es-ES" sz="2400" i="1" dirty="0">
                          <a:latin typeface="Verdana" panose="020B0604030504040204" pitchFamily="34" charset="0"/>
                        </a:rPr>
                        <a:t>¿Cómo sabes todo eso? ¿Quién te lo ha dicho? ¡Qué vacaciones tan divertidas! ¿Cuántas botellas quedan?</a:t>
                      </a:r>
                      <a:endParaRPr lang="es-ES" sz="2400" dirty="0"/>
                    </a:p>
                  </a:txBody>
                  <a:tcPr anchor="ctr">
                    <a:lnL>
                      <a:noFill/>
                    </a:lnL>
                    <a:lnR>
                      <a:noFill/>
                    </a:lnR>
                    <a:lnT>
                      <a:noFill/>
                    </a:lnT>
                    <a:lnB>
                      <a:noFill/>
                    </a:lnB>
                  </a:tcPr>
                </a:tc>
                <a:extLst>
                  <a:ext uri="{0D108BD9-81ED-4DB2-BD59-A6C34878D82A}">
                    <a16:rowId xmlns:a16="http://schemas.microsoft.com/office/drawing/2014/main" val="547412817"/>
                  </a:ext>
                </a:extLst>
              </a:tr>
              <a:tr h="477078">
                <a:tc>
                  <a:txBody>
                    <a:bodyPr/>
                    <a:lstStyle/>
                    <a:p>
                      <a:pPr algn="just"/>
                      <a:r>
                        <a:rPr lang="es-ES" sz="2400" b="1">
                          <a:latin typeface="Verdana" panose="020B0604030504040204" pitchFamily="34" charset="0"/>
                        </a:rPr>
                        <a:t>ACENTUACIÓN DE LAS PALABRAS COMPUESTAS</a:t>
                      </a:r>
                      <a:endParaRPr lang="es-ES" sz="2400"/>
                    </a:p>
                  </a:txBody>
                  <a:tcPr anchor="ctr">
                    <a:lnL>
                      <a:noFill/>
                    </a:lnL>
                    <a:lnR>
                      <a:noFill/>
                    </a:lnR>
                    <a:lnT>
                      <a:noFill/>
                    </a:lnT>
                    <a:lnB>
                      <a:noFill/>
                    </a:lnB>
                    <a:solidFill>
                      <a:srgbClr val="CCCC00"/>
                    </a:solidFill>
                  </a:tcPr>
                </a:tc>
                <a:extLst>
                  <a:ext uri="{0D108BD9-81ED-4DB2-BD59-A6C34878D82A}">
                    <a16:rowId xmlns:a16="http://schemas.microsoft.com/office/drawing/2014/main" val="2049976163"/>
                  </a:ext>
                </a:extLst>
              </a:tr>
              <a:tr h="2981738">
                <a:tc>
                  <a:txBody>
                    <a:bodyPr/>
                    <a:lstStyle/>
                    <a:p>
                      <a:pPr algn="just">
                        <a:buFont typeface="Arial" panose="020B0604020202020204" pitchFamily="34" charset="0"/>
                        <a:buChar char="•"/>
                      </a:pPr>
                      <a:r>
                        <a:rPr lang="es-ES" sz="2400" dirty="0">
                          <a:latin typeface="Verdana" panose="020B0604030504040204" pitchFamily="34" charset="0"/>
                        </a:rPr>
                        <a:t>Las palabras compuestas siguen las reglas generales de acentuación gráfica, como si se tratara de una palabra simple. </a:t>
                      </a:r>
                      <a:r>
                        <a:rPr lang="es-ES" sz="2400" i="1" dirty="0">
                          <a:latin typeface="Verdana" panose="020B0604030504040204" pitchFamily="34" charset="0"/>
                        </a:rPr>
                        <a:t>Decimoséptimo - ciempiés</a:t>
                      </a:r>
                      <a:r>
                        <a:rPr lang="es-ES" sz="2400" dirty="0">
                          <a:latin typeface="Verdana" panose="020B0604030504040204" pitchFamily="34" charset="0"/>
                        </a:rPr>
                        <a:t>.</a:t>
                      </a:r>
                      <a:endParaRPr lang="es-ES" sz="2400" dirty="0"/>
                    </a:p>
                    <a:p>
                      <a:pPr algn="just">
                        <a:buFont typeface="Arial" panose="020B0604020202020204" pitchFamily="34" charset="0"/>
                        <a:buChar char="•"/>
                      </a:pPr>
                      <a:r>
                        <a:rPr lang="es-ES" sz="2400" dirty="0">
                          <a:latin typeface="Verdana" panose="020B0604030504040204" pitchFamily="34" charset="0"/>
                        </a:rPr>
                        <a:t>Se exceptúan de esta regla los adverbios en </a:t>
                      </a:r>
                      <a:r>
                        <a:rPr lang="es-ES" sz="2400" b="1" dirty="0">
                          <a:latin typeface="Verdana" panose="020B0604030504040204" pitchFamily="34" charset="0"/>
                        </a:rPr>
                        <a:t>-mente</a:t>
                      </a:r>
                      <a:r>
                        <a:rPr lang="es-ES" sz="2400" dirty="0">
                          <a:latin typeface="Verdana" panose="020B0604030504040204" pitchFamily="34" charset="0"/>
                        </a:rPr>
                        <a:t>, como </a:t>
                      </a:r>
                      <a:r>
                        <a:rPr lang="es-ES" sz="2400" b="1" i="1" dirty="0">
                          <a:latin typeface="Verdana" panose="020B0604030504040204" pitchFamily="34" charset="0"/>
                        </a:rPr>
                        <a:t>ágilmente, cortésmente</a:t>
                      </a:r>
                      <a:r>
                        <a:rPr lang="es-ES" sz="2400" i="1" dirty="0">
                          <a:latin typeface="Verdana" panose="020B0604030504040204" pitchFamily="34" charset="0"/>
                        </a:rPr>
                        <a:t>, QUE SÍ MANTIENEN EL ACENTO GRÁFICO</a:t>
                      </a:r>
                      <a:r>
                        <a:rPr lang="es-ES" sz="2400" dirty="0">
                          <a:latin typeface="Verdana" panose="020B0604030504040204" pitchFamily="34" charset="0"/>
                        </a:rPr>
                        <a:t> de la palabra primitiva. Cuando la composición de la palabra sea mediante guion, las dos palabras simples mantendrán, si lo llevan como simples, su tilde.</a:t>
                      </a:r>
                      <a:r>
                        <a:rPr lang="es-ES" sz="2400" baseline="0" dirty="0">
                          <a:latin typeface="Verdana" panose="020B0604030504040204" pitchFamily="34" charset="0"/>
                        </a:rPr>
                        <a:t> </a:t>
                      </a:r>
                      <a:r>
                        <a:rPr lang="es-ES" sz="2400" i="1" dirty="0">
                          <a:latin typeface="Verdana" panose="020B0604030504040204" pitchFamily="34" charset="0"/>
                        </a:rPr>
                        <a:t>Físico-químico - hispano-francés.</a:t>
                      </a:r>
                      <a:endParaRPr lang="es-ES" sz="2400" dirty="0"/>
                    </a:p>
                  </a:txBody>
                  <a:tcPr anchor="ctr">
                    <a:lnL>
                      <a:noFill/>
                    </a:lnL>
                    <a:lnR>
                      <a:noFill/>
                    </a:lnR>
                    <a:lnT>
                      <a:noFill/>
                    </a:lnT>
                    <a:lnB>
                      <a:noFill/>
                    </a:lnB>
                  </a:tcPr>
                </a:tc>
                <a:extLst>
                  <a:ext uri="{0D108BD9-81ED-4DB2-BD59-A6C34878D82A}">
                    <a16:rowId xmlns:a16="http://schemas.microsoft.com/office/drawing/2014/main" val="3287527694"/>
                  </a:ext>
                </a:extLst>
              </a:tr>
            </a:tbl>
          </a:graphicData>
        </a:graphic>
      </p:graphicFrame>
    </p:spTree>
    <p:extLst>
      <p:ext uri="{BB962C8B-B14F-4D97-AF65-F5344CB8AC3E}">
        <p14:creationId xmlns:p14="http://schemas.microsoft.com/office/powerpoint/2010/main" val="1559905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842649752"/>
              </p:ext>
            </p:extLst>
          </p:nvPr>
        </p:nvGraphicFramePr>
        <p:xfrm>
          <a:off x="702127" y="686027"/>
          <a:ext cx="10615004" cy="5771616"/>
        </p:xfrm>
        <a:graphic>
          <a:graphicData uri="http://schemas.openxmlformats.org/drawingml/2006/table">
            <a:tbl>
              <a:tblPr/>
              <a:tblGrid>
                <a:gridCol w="5307502">
                  <a:extLst>
                    <a:ext uri="{9D8B030D-6E8A-4147-A177-3AD203B41FA5}">
                      <a16:colId xmlns:a16="http://schemas.microsoft.com/office/drawing/2014/main" val="1886870265"/>
                    </a:ext>
                  </a:extLst>
                </a:gridCol>
                <a:gridCol w="5307502">
                  <a:extLst>
                    <a:ext uri="{9D8B030D-6E8A-4147-A177-3AD203B41FA5}">
                      <a16:colId xmlns:a16="http://schemas.microsoft.com/office/drawing/2014/main" val="29512030"/>
                    </a:ext>
                  </a:extLst>
                </a:gridCol>
              </a:tblGrid>
              <a:tr h="349615">
                <a:tc>
                  <a:txBody>
                    <a:bodyPr/>
                    <a:lstStyle/>
                    <a:p>
                      <a:r>
                        <a:rPr lang="en-US" sz="2000" b="1" dirty="0">
                          <a:latin typeface="Verdana" panose="020B0604030504040204" pitchFamily="34" charset="0"/>
                        </a:rPr>
                        <a:t>NO LLEVA TILDE</a:t>
                      </a:r>
                      <a:endParaRPr lang="en-US" sz="2000" dirty="0"/>
                    </a:p>
                  </a:txBody>
                  <a:tcPr marL="73751" marR="73751" marT="36876" marB="36876" anchor="ctr">
                    <a:lnL>
                      <a:noFill/>
                    </a:lnL>
                    <a:lnR>
                      <a:noFill/>
                    </a:lnR>
                    <a:lnT>
                      <a:noFill/>
                    </a:lnT>
                    <a:lnB>
                      <a:noFill/>
                    </a:lnB>
                  </a:tcPr>
                </a:tc>
                <a:tc>
                  <a:txBody>
                    <a:bodyPr/>
                    <a:lstStyle/>
                    <a:p>
                      <a:r>
                        <a:rPr lang="en-US" sz="2000" b="1">
                          <a:latin typeface="Verdana" panose="020B0604030504040204" pitchFamily="34" charset="0"/>
                        </a:rPr>
                        <a:t>LLEVA TILDE DIACRÍTICA</a:t>
                      </a:r>
                      <a:endParaRPr lang="en-US" sz="2000"/>
                    </a:p>
                  </a:txBody>
                  <a:tcPr marL="73751" marR="73751" marT="36876" marB="36876" anchor="ctr">
                    <a:lnL>
                      <a:noFill/>
                    </a:lnL>
                    <a:lnR>
                      <a:noFill/>
                    </a:lnR>
                    <a:lnT>
                      <a:noFill/>
                    </a:lnT>
                    <a:lnB>
                      <a:noFill/>
                    </a:lnB>
                  </a:tcPr>
                </a:tc>
                <a:extLst>
                  <a:ext uri="{0D108BD9-81ED-4DB2-BD59-A6C34878D82A}">
                    <a16:rowId xmlns:a16="http://schemas.microsoft.com/office/drawing/2014/main" val="2182002838"/>
                  </a:ext>
                </a:extLst>
              </a:tr>
              <a:tr h="613949">
                <a:tc>
                  <a:txBody>
                    <a:bodyPr/>
                    <a:lstStyle/>
                    <a:p>
                      <a:r>
                        <a:rPr lang="es-ES" sz="2000" b="1">
                          <a:latin typeface="Verdana" panose="020B0604030504040204" pitchFamily="34" charset="0"/>
                        </a:rPr>
                        <a:t>El</a:t>
                      </a:r>
                      <a:r>
                        <a:rPr lang="es-ES" sz="2000">
                          <a:latin typeface="Verdana" panose="020B0604030504040204" pitchFamily="34" charset="0"/>
                        </a:rPr>
                        <a:t> (artículo) </a:t>
                      </a:r>
                      <a:br>
                        <a:rPr lang="es-ES" sz="2000">
                          <a:latin typeface="Verdana" panose="020B0604030504040204" pitchFamily="34" charset="0"/>
                        </a:rPr>
                      </a:br>
                      <a:r>
                        <a:rPr lang="es-ES" sz="2000" i="1">
                          <a:latin typeface="Verdana" panose="020B0604030504040204" pitchFamily="34" charset="0"/>
                        </a:rPr>
                        <a:t>El sol reluce</a:t>
                      </a:r>
                      <a:endParaRPr lang="es-ES" sz="2000"/>
                    </a:p>
                  </a:txBody>
                  <a:tcPr marL="73751" marR="73751" marT="36876" marB="36876" anchor="ctr">
                    <a:lnL>
                      <a:noFill/>
                    </a:lnL>
                    <a:lnR>
                      <a:noFill/>
                    </a:lnR>
                    <a:lnT>
                      <a:noFill/>
                    </a:lnT>
                    <a:lnB>
                      <a:noFill/>
                    </a:lnB>
                  </a:tcPr>
                </a:tc>
                <a:tc>
                  <a:txBody>
                    <a:bodyPr/>
                    <a:lstStyle/>
                    <a:p>
                      <a:r>
                        <a:rPr lang="es-ES" sz="2000" b="1">
                          <a:latin typeface="Verdana" panose="020B0604030504040204" pitchFamily="34" charset="0"/>
                        </a:rPr>
                        <a:t>Él </a:t>
                      </a:r>
                      <a:r>
                        <a:rPr lang="es-ES" sz="2000">
                          <a:latin typeface="Verdana" panose="020B0604030504040204" pitchFamily="34" charset="0"/>
                        </a:rPr>
                        <a:t>(pronombre personal) </a:t>
                      </a:r>
                      <a:br>
                        <a:rPr lang="es-ES" sz="2000">
                          <a:latin typeface="Verdana" panose="020B0604030504040204" pitchFamily="34" charset="0"/>
                        </a:rPr>
                      </a:br>
                      <a:r>
                        <a:rPr lang="es-ES" sz="2000" i="1">
                          <a:latin typeface="Verdana" panose="020B0604030504040204" pitchFamily="34" charset="0"/>
                        </a:rPr>
                        <a:t>Él sabe tocar la flauta</a:t>
                      </a:r>
                      <a:endParaRPr lang="es-ES" sz="2000"/>
                    </a:p>
                  </a:txBody>
                  <a:tcPr marL="73751" marR="73751" marT="36876" marB="36876" anchor="ctr">
                    <a:lnL>
                      <a:noFill/>
                    </a:lnL>
                    <a:lnR>
                      <a:noFill/>
                    </a:lnR>
                    <a:lnT>
                      <a:noFill/>
                    </a:lnT>
                    <a:lnB>
                      <a:noFill/>
                    </a:lnB>
                  </a:tcPr>
                </a:tc>
                <a:extLst>
                  <a:ext uri="{0D108BD9-81ED-4DB2-BD59-A6C34878D82A}">
                    <a16:rowId xmlns:a16="http://schemas.microsoft.com/office/drawing/2014/main" val="3656320008"/>
                  </a:ext>
                </a:extLst>
              </a:tr>
              <a:tr h="613949">
                <a:tc>
                  <a:txBody>
                    <a:bodyPr/>
                    <a:lstStyle/>
                    <a:p>
                      <a:r>
                        <a:rPr lang="es-ES" sz="2000" b="1">
                          <a:latin typeface="Verdana" panose="020B0604030504040204" pitchFamily="34" charset="0"/>
                        </a:rPr>
                        <a:t>De </a:t>
                      </a:r>
                      <a:r>
                        <a:rPr lang="es-ES" sz="2000">
                          <a:latin typeface="Verdana" panose="020B0604030504040204" pitchFamily="34" charset="0"/>
                        </a:rPr>
                        <a:t>(preposición) </a:t>
                      </a:r>
                      <a:br>
                        <a:rPr lang="es-ES" sz="2000">
                          <a:latin typeface="Verdana" panose="020B0604030504040204" pitchFamily="34" charset="0"/>
                        </a:rPr>
                      </a:br>
                      <a:r>
                        <a:rPr lang="es-ES" sz="2000" i="1">
                          <a:latin typeface="Verdana" panose="020B0604030504040204" pitchFamily="34" charset="0"/>
                        </a:rPr>
                        <a:t>Iros de aquí.</a:t>
                      </a:r>
                      <a:endParaRPr lang="es-ES" sz="2000"/>
                    </a:p>
                  </a:txBody>
                  <a:tcPr marL="73751" marR="73751" marT="36876" marB="36876" anchor="ctr">
                    <a:lnL>
                      <a:noFill/>
                    </a:lnL>
                    <a:lnR>
                      <a:noFill/>
                    </a:lnR>
                    <a:lnT>
                      <a:noFill/>
                    </a:lnT>
                    <a:lnB>
                      <a:noFill/>
                    </a:lnB>
                  </a:tcPr>
                </a:tc>
                <a:tc>
                  <a:txBody>
                    <a:bodyPr/>
                    <a:lstStyle/>
                    <a:p>
                      <a:r>
                        <a:rPr lang="es-ES" sz="2000" b="1">
                          <a:latin typeface="Verdana" panose="020B0604030504040204" pitchFamily="34" charset="0"/>
                        </a:rPr>
                        <a:t>Dé</a:t>
                      </a:r>
                      <a:r>
                        <a:rPr lang="es-ES" sz="2000">
                          <a:latin typeface="Verdana" panose="020B0604030504040204" pitchFamily="34" charset="0"/>
                        </a:rPr>
                        <a:t> (verbo dar) </a:t>
                      </a:r>
                      <a:br>
                        <a:rPr lang="es-ES" sz="2000">
                          <a:latin typeface="Verdana" panose="020B0604030504040204" pitchFamily="34" charset="0"/>
                        </a:rPr>
                      </a:br>
                      <a:r>
                        <a:rPr lang="es-ES" sz="2000" i="1">
                          <a:latin typeface="Verdana" panose="020B0604030504040204" pitchFamily="34" charset="0"/>
                        </a:rPr>
                        <a:t>Quiero que me dé esto.</a:t>
                      </a:r>
                      <a:endParaRPr lang="es-ES" sz="2000"/>
                    </a:p>
                  </a:txBody>
                  <a:tcPr marL="73751" marR="73751" marT="36876" marB="36876" anchor="ctr">
                    <a:lnL>
                      <a:noFill/>
                    </a:lnL>
                    <a:lnR>
                      <a:noFill/>
                    </a:lnR>
                    <a:lnT>
                      <a:noFill/>
                    </a:lnT>
                    <a:lnB>
                      <a:noFill/>
                    </a:lnB>
                  </a:tcPr>
                </a:tc>
                <a:extLst>
                  <a:ext uri="{0D108BD9-81ED-4DB2-BD59-A6C34878D82A}">
                    <a16:rowId xmlns:a16="http://schemas.microsoft.com/office/drawing/2014/main" val="3607015611"/>
                  </a:ext>
                </a:extLst>
              </a:tr>
              <a:tr h="613949">
                <a:tc>
                  <a:txBody>
                    <a:bodyPr/>
                    <a:lstStyle/>
                    <a:p>
                      <a:r>
                        <a:rPr lang="en-US" sz="2000" b="1">
                          <a:latin typeface="Verdana" panose="020B0604030504040204" pitchFamily="34" charset="0"/>
                        </a:rPr>
                        <a:t>Se</a:t>
                      </a:r>
                      <a:r>
                        <a:rPr lang="en-US" sz="2000">
                          <a:latin typeface="Verdana" panose="020B0604030504040204" pitchFamily="34" charset="0"/>
                        </a:rPr>
                        <a:t> (pronombre) </a:t>
                      </a:r>
                      <a:br>
                        <a:rPr lang="en-US" sz="2000">
                          <a:latin typeface="Verdana" panose="020B0604030504040204" pitchFamily="34" charset="0"/>
                        </a:rPr>
                      </a:br>
                      <a:r>
                        <a:rPr lang="en-US" sz="2000" i="1">
                          <a:latin typeface="Verdana" panose="020B0604030504040204" pitchFamily="34" charset="0"/>
                        </a:rPr>
                        <a:t>Se acabó.</a:t>
                      </a:r>
                      <a:endParaRPr lang="en-US" sz="2000"/>
                    </a:p>
                  </a:txBody>
                  <a:tcPr marL="73751" marR="73751" marT="36876" marB="36876" anchor="ctr">
                    <a:lnL>
                      <a:noFill/>
                    </a:lnL>
                    <a:lnR>
                      <a:noFill/>
                    </a:lnR>
                    <a:lnT>
                      <a:noFill/>
                    </a:lnT>
                    <a:lnB>
                      <a:noFill/>
                    </a:lnB>
                  </a:tcPr>
                </a:tc>
                <a:tc>
                  <a:txBody>
                    <a:bodyPr/>
                    <a:lstStyle/>
                    <a:p>
                      <a:r>
                        <a:rPr lang="es-ES" sz="2000">
                          <a:latin typeface="Verdana" panose="020B0604030504040204" pitchFamily="34" charset="0"/>
                        </a:rPr>
                        <a:t> </a:t>
                      </a:r>
                      <a:r>
                        <a:rPr lang="es-ES" sz="2000" b="1">
                          <a:latin typeface="Verdana" panose="020B0604030504040204" pitchFamily="34" charset="0"/>
                        </a:rPr>
                        <a:t>Sé</a:t>
                      </a:r>
                      <a:r>
                        <a:rPr lang="es-ES" sz="2000">
                          <a:latin typeface="Verdana" panose="020B0604030504040204" pitchFamily="34" charset="0"/>
                        </a:rPr>
                        <a:t> (verbo saber y verbo ser) </a:t>
                      </a:r>
                      <a:br>
                        <a:rPr lang="es-ES" sz="2000">
                          <a:latin typeface="Verdana" panose="020B0604030504040204" pitchFamily="34" charset="0"/>
                        </a:rPr>
                      </a:br>
                      <a:r>
                        <a:rPr lang="es-ES" sz="2000" i="1">
                          <a:latin typeface="Verdana" panose="020B0604030504040204" pitchFamily="34" charset="0"/>
                        </a:rPr>
                        <a:t>Sé tú mismo;</a:t>
                      </a:r>
                      <a:r>
                        <a:rPr lang="es-ES" sz="2000">
                          <a:latin typeface="Verdana" panose="020B0604030504040204" pitchFamily="34" charset="0"/>
                        </a:rPr>
                        <a:t> </a:t>
                      </a:r>
                      <a:r>
                        <a:rPr lang="es-ES" sz="2000" i="1">
                          <a:latin typeface="Verdana" panose="020B0604030504040204" pitchFamily="34" charset="0"/>
                        </a:rPr>
                        <a:t>sé que lo harás.</a:t>
                      </a:r>
                      <a:endParaRPr lang="es-ES" sz="2000"/>
                    </a:p>
                  </a:txBody>
                  <a:tcPr marL="73751" marR="73751" marT="36876" marB="36876" anchor="ctr">
                    <a:lnL>
                      <a:noFill/>
                    </a:lnL>
                    <a:lnR>
                      <a:noFill/>
                    </a:lnR>
                    <a:lnT>
                      <a:noFill/>
                    </a:lnT>
                    <a:lnB>
                      <a:noFill/>
                    </a:lnB>
                  </a:tcPr>
                </a:tc>
                <a:extLst>
                  <a:ext uri="{0D108BD9-81ED-4DB2-BD59-A6C34878D82A}">
                    <a16:rowId xmlns:a16="http://schemas.microsoft.com/office/drawing/2014/main" val="3638500986"/>
                  </a:ext>
                </a:extLst>
              </a:tr>
              <a:tr h="878284">
                <a:tc>
                  <a:txBody>
                    <a:bodyPr/>
                    <a:lstStyle/>
                    <a:p>
                      <a:r>
                        <a:rPr lang="es-ES" sz="2000" b="1">
                          <a:latin typeface="Verdana" panose="020B0604030504040204" pitchFamily="34" charset="0"/>
                        </a:rPr>
                        <a:t>Tu - mi</a:t>
                      </a:r>
                      <a:r>
                        <a:rPr lang="es-ES" sz="2000">
                          <a:latin typeface="Verdana" panose="020B0604030504040204" pitchFamily="34" charset="0"/>
                        </a:rPr>
                        <a:t> (determinantes posesivos) </a:t>
                      </a:r>
                      <a:br>
                        <a:rPr lang="es-ES" sz="2000">
                          <a:latin typeface="Verdana" panose="020B0604030504040204" pitchFamily="34" charset="0"/>
                        </a:rPr>
                      </a:br>
                      <a:r>
                        <a:rPr lang="es-ES" sz="2000" i="1">
                          <a:latin typeface="Verdana" panose="020B0604030504040204" pitchFamily="34" charset="0"/>
                        </a:rPr>
                        <a:t>Tu padre está ahí. </a:t>
                      </a:r>
                      <a:r>
                        <a:rPr lang="es-ES" sz="2000">
                          <a:latin typeface="Verdana" panose="020B0604030504040204" pitchFamily="34" charset="0"/>
                        </a:rPr>
                        <a:t> </a:t>
                      </a:r>
                      <a:br>
                        <a:rPr lang="es-ES" sz="2000">
                          <a:latin typeface="Verdana" panose="020B0604030504040204" pitchFamily="34" charset="0"/>
                        </a:rPr>
                      </a:br>
                      <a:r>
                        <a:rPr lang="es-ES" sz="2000" i="1">
                          <a:latin typeface="Verdana" panose="020B0604030504040204" pitchFamily="34" charset="0"/>
                        </a:rPr>
                        <a:t>Mi juguete está estropeado</a:t>
                      </a:r>
                      <a:endParaRPr lang="es-ES" sz="2000"/>
                    </a:p>
                  </a:txBody>
                  <a:tcPr marL="73751" marR="73751" marT="36876" marB="36876" anchor="ctr">
                    <a:lnL>
                      <a:noFill/>
                    </a:lnL>
                    <a:lnR>
                      <a:noFill/>
                    </a:lnR>
                    <a:lnT>
                      <a:noFill/>
                    </a:lnT>
                    <a:lnB>
                      <a:noFill/>
                    </a:lnB>
                  </a:tcPr>
                </a:tc>
                <a:tc>
                  <a:txBody>
                    <a:bodyPr/>
                    <a:lstStyle/>
                    <a:p>
                      <a:r>
                        <a:rPr lang="es-ES" sz="2000" b="1" dirty="0">
                          <a:latin typeface="Verdana" panose="020B0604030504040204" pitchFamily="34" charset="0"/>
                        </a:rPr>
                        <a:t>Tú - mí</a:t>
                      </a:r>
                      <a:r>
                        <a:rPr lang="es-ES" sz="2000" dirty="0">
                          <a:latin typeface="Verdana" panose="020B0604030504040204" pitchFamily="34" charset="0"/>
                        </a:rPr>
                        <a:t> (pronombres personales) </a:t>
                      </a:r>
                      <a:br>
                        <a:rPr lang="es-ES" sz="2000" dirty="0">
                          <a:latin typeface="Verdana" panose="020B0604030504040204" pitchFamily="34" charset="0"/>
                        </a:rPr>
                      </a:br>
                      <a:r>
                        <a:rPr lang="es-ES" sz="2000" i="1" dirty="0">
                          <a:latin typeface="Verdana" panose="020B0604030504040204" pitchFamily="34" charset="0"/>
                        </a:rPr>
                        <a:t>Tú no debes ir allí. </a:t>
                      </a:r>
                      <a:r>
                        <a:rPr lang="es-ES" sz="2000" dirty="0">
                          <a:latin typeface="Verdana" panose="020B0604030504040204" pitchFamily="34" charset="0"/>
                        </a:rPr>
                        <a:t> </a:t>
                      </a:r>
                      <a:br>
                        <a:rPr lang="es-ES" sz="2000" dirty="0">
                          <a:latin typeface="Verdana" panose="020B0604030504040204" pitchFamily="34" charset="0"/>
                        </a:rPr>
                      </a:br>
                      <a:r>
                        <a:rPr lang="es-ES" sz="2000" i="1" dirty="0">
                          <a:latin typeface="Verdana" panose="020B0604030504040204" pitchFamily="34" charset="0"/>
                        </a:rPr>
                        <a:t>Eso es para mí</a:t>
                      </a:r>
                      <a:r>
                        <a:rPr lang="es-ES" sz="2000" dirty="0">
                          <a:latin typeface="Verdana" panose="020B0604030504040204" pitchFamily="34" charset="0"/>
                        </a:rPr>
                        <a:t>.</a:t>
                      </a:r>
                      <a:endParaRPr lang="es-ES" sz="2000" dirty="0"/>
                    </a:p>
                  </a:txBody>
                  <a:tcPr marL="73751" marR="73751" marT="36876" marB="36876" anchor="ctr">
                    <a:lnL>
                      <a:noFill/>
                    </a:lnL>
                    <a:lnR>
                      <a:noFill/>
                    </a:lnR>
                    <a:lnT>
                      <a:noFill/>
                    </a:lnT>
                    <a:lnB>
                      <a:noFill/>
                    </a:lnB>
                  </a:tcPr>
                </a:tc>
                <a:extLst>
                  <a:ext uri="{0D108BD9-81ED-4DB2-BD59-A6C34878D82A}">
                    <a16:rowId xmlns:a16="http://schemas.microsoft.com/office/drawing/2014/main" val="239401401"/>
                  </a:ext>
                </a:extLst>
              </a:tr>
              <a:tr h="878284">
                <a:tc>
                  <a:txBody>
                    <a:bodyPr/>
                    <a:lstStyle/>
                    <a:p>
                      <a:r>
                        <a:rPr lang="en-US" sz="2000" b="1">
                          <a:latin typeface="Verdana" panose="020B0604030504040204" pitchFamily="34" charset="0"/>
                        </a:rPr>
                        <a:t>Si </a:t>
                      </a:r>
                      <a:r>
                        <a:rPr lang="en-US" sz="2000">
                          <a:latin typeface="Verdana" panose="020B0604030504040204" pitchFamily="34" charset="0"/>
                        </a:rPr>
                        <a:t>(condicional)</a:t>
                      </a:r>
                      <a:r>
                        <a:rPr lang="en-US" sz="2000" i="1">
                          <a:latin typeface="Verdana" panose="020B0604030504040204" pitchFamily="34" charset="0"/>
                        </a:rPr>
                        <a:t>Si no llueve, iré</a:t>
                      </a:r>
                      <a:endParaRPr lang="en-US" sz="2000"/>
                    </a:p>
                  </a:txBody>
                  <a:tcPr marL="73751" marR="73751" marT="36876" marB="36876" anchor="ctr">
                    <a:lnL>
                      <a:noFill/>
                    </a:lnL>
                    <a:lnR>
                      <a:noFill/>
                    </a:lnR>
                    <a:lnT>
                      <a:noFill/>
                    </a:lnT>
                    <a:lnB>
                      <a:noFill/>
                    </a:lnB>
                  </a:tcPr>
                </a:tc>
                <a:tc>
                  <a:txBody>
                    <a:bodyPr/>
                    <a:lstStyle/>
                    <a:p>
                      <a:r>
                        <a:rPr lang="es-ES" sz="2000" b="1">
                          <a:latin typeface="Verdana" panose="020B0604030504040204" pitchFamily="34" charset="0"/>
                        </a:rPr>
                        <a:t>Sí</a:t>
                      </a:r>
                      <a:r>
                        <a:rPr lang="es-ES" sz="2000">
                          <a:latin typeface="Verdana" panose="020B0604030504040204" pitchFamily="34" charset="0"/>
                        </a:rPr>
                        <a:t> (afirmación y pronombre) </a:t>
                      </a:r>
                      <a:br>
                        <a:rPr lang="es-ES" sz="2000">
                          <a:latin typeface="Verdana" panose="020B0604030504040204" pitchFamily="34" charset="0"/>
                        </a:rPr>
                      </a:br>
                      <a:r>
                        <a:rPr lang="es-ES" sz="2000" i="1">
                          <a:latin typeface="Verdana" panose="020B0604030504040204" pitchFamily="34" charset="0"/>
                        </a:rPr>
                        <a:t>Creo que sí que iré. </a:t>
                      </a:r>
                      <a:r>
                        <a:rPr lang="es-ES" sz="2000">
                          <a:latin typeface="Verdana" panose="020B0604030504040204" pitchFamily="34" charset="0"/>
                        </a:rPr>
                        <a:t> </a:t>
                      </a:r>
                      <a:br>
                        <a:rPr lang="es-ES" sz="2000">
                          <a:latin typeface="Verdana" panose="020B0604030504040204" pitchFamily="34" charset="0"/>
                        </a:rPr>
                      </a:br>
                      <a:r>
                        <a:rPr lang="es-ES" sz="2000" i="1">
                          <a:latin typeface="Verdana" panose="020B0604030504040204" pitchFamily="34" charset="0"/>
                        </a:rPr>
                        <a:t>Lo tomó para sí.</a:t>
                      </a:r>
                      <a:endParaRPr lang="es-ES" sz="2000"/>
                    </a:p>
                  </a:txBody>
                  <a:tcPr marL="73751" marR="73751" marT="36876" marB="36876" anchor="ctr">
                    <a:lnL>
                      <a:noFill/>
                    </a:lnL>
                    <a:lnR>
                      <a:noFill/>
                    </a:lnR>
                    <a:lnT>
                      <a:noFill/>
                    </a:lnT>
                    <a:lnB>
                      <a:noFill/>
                    </a:lnB>
                  </a:tcPr>
                </a:tc>
                <a:extLst>
                  <a:ext uri="{0D108BD9-81ED-4DB2-BD59-A6C34878D82A}">
                    <a16:rowId xmlns:a16="http://schemas.microsoft.com/office/drawing/2014/main" val="2204553419"/>
                  </a:ext>
                </a:extLst>
              </a:tr>
              <a:tr h="613949">
                <a:tc>
                  <a:txBody>
                    <a:bodyPr/>
                    <a:lstStyle/>
                    <a:p>
                      <a:r>
                        <a:rPr lang="es-ES" sz="2000" b="1">
                          <a:latin typeface="Verdana" panose="020B0604030504040204" pitchFamily="34" charset="0"/>
                        </a:rPr>
                        <a:t>Mas</a:t>
                      </a:r>
                      <a:r>
                        <a:rPr lang="es-ES" sz="2000">
                          <a:latin typeface="Verdana" panose="020B0604030504040204" pitchFamily="34" charset="0"/>
                        </a:rPr>
                        <a:t> (conjunción) </a:t>
                      </a:r>
                      <a:br>
                        <a:rPr lang="es-ES" sz="2000">
                          <a:latin typeface="Verdana" panose="020B0604030504040204" pitchFamily="34" charset="0"/>
                        </a:rPr>
                      </a:br>
                      <a:r>
                        <a:rPr lang="es-ES" sz="2000" i="1">
                          <a:latin typeface="Verdana" panose="020B0604030504040204" pitchFamily="34" charset="0"/>
                        </a:rPr>
                        <a:t>Le llamé, mas no contestó.</a:t>
                      </a:r>
                      <a:endParaRPr lang="es-ES" sz="2000"/>
                    </a:p>
                  </a:txBody>
                  <a:tcPr marL="73751" marR="73751" marT="36876" marB="36876" anchor="ctr">
                    <a:lnL>
                      <a:noFill/>
                    </a:lnL>
                    <a:lnR>
                      <a:noFill/>
                    </a:lnR>
                    <a:lnT>
                      <a:noFill/>
                    </a:lnT>
                    <a:lnB>
                      <a:noFill/>
                    </a:lnB>
                  </a:tcPr>
                </a:tc>
                <a:tc>
                  <a:txBody>
                    <a:bodyPr/>
                    <a:lstStyle/>
                    <a:p>
                      <a:r>
                        <a:rPr lang="es-ES" sz="2000" b="1">
                          <a:latin typeface="Verdana" panose="020B0604030504040204" pitchFamily="34" charset="0"/>
                        </a:rPr>
                        <a:t>Más</a:t>
                      </a:r>
                      <a:r>
                        <a:rPr lang="es-ES" sz="2000">
                          <a:latin typeface="Verdana" panose="020B0604030504040204" pitchFamily="34" charset="0"/>
                        </a:rPr>
                        <a:t> (adverbio) </a:t>
                      </a:r>
                      <a:br>
                        <a:rPr lang="es-ES" sz="2000">
                          <a:latin typeface="Verdana" panose="020B0604030504040204" pitchFamily="34" charset="0"/>
                        </a:rPr>
                      </a:br>
                      <a:r>
                        <a:rPr lang="es-ES" sz="2000" i="1">
                          <a:latin typeface="Verdana" panose="020B0604030504040204" pitchFamily="34" charset="0"/>
                        </a:rPr>
                        <a:t>No quiero más</a:t>
                      </a:r>
                      <a:r>
                        <a:rPr lang="es-ES" sz="2000">
                          <a:latin typeface="Verdana" panose="020B0604030504040204" pitchFamily="34" charset="0"/>
                        </a:rPr>
                        <a:t>.</a:t>
                      </a:r>
                      <a:endParaRPr lang="es-ES" sz="2000"/>
                    </a:p>
                  </a:txBody>
                  <a:tcPr marL="73751" marR="73751" marT="36876" marB="36876" anchor="ctr">
                    <a:lnL>
                      <a:noFill/>
                    </a:lnL>
                    <a:lnR>
                      <a:noFill/>
                    </a:lnR>
                    <a:lnT>
                      <a:noFill/>
                    </a:lnT>
                    <a:lnB>
                      <a:noFill/>
                    </a:lnB>
                  </a:tcPr>
                </a:tc>
                <a:extLst>
                  <a:ext uri="{0D108BD9-81ED-4DB2-BD59-A6C34878D82A}">
                    <a16:rowId xmlns:a16="http://schemas.microsoft.com/office/drawing/2014/main" val="2759715948"/>
                  </a:ext>
                </a:extLst>
              </a:tr>
              <a:tr h="613949">
                <a:tc>
                  <a:txBody>
                    <a:bodyPr/>
                    <a:lstStyle/>
                    <a:p>
                      <a:r>
                        <a:rPr lang="es-ES" sz="2000" b="1" dirty="0">
                          <a:latin typeface="Verdana" panose="020B0604030504040204" pitchFamily="34" charset="0"/>
                        </a:rPr>
                        <a:t>Te</a:t>
                      </a:r>
                      <a:r>
                        <a:rPr lang="es-ES" sz="2000" dirty="0">
                          <a:latin typeface="Verdana" panose="020B0604030504040204" pitchFamily="34" charset="0"/>
                        </a:rPr>
                        <a:t> (pronombre) </a:t>
                      </a:r>
                      <a:br>
                        <a:rPr lang="es-ES" sz="2000" dirty="0">
                          <a:latin typeface="Verdana" panose="020B0604030504040204" pitchFamily="34" charset="0"/>
                        </a:rPr>
                      </a:br>
                      <a:r>
                        <a:rPr lang="es-ES" sz="2000" i="1" dirty="0">
                          <a:latin typeface="Verdana" panose="020B0604030504040204" pitchFamily="34" charset="0"/>
                        </a:rPr>
                        <a:t>Te mandaré más trabajo.</a:t>
                      </a:r>
                      <a:endParaRPr lang="es-ES" sz="2000" dirty="0"/>
                    </a:p>
                  </a:txBody>
                  <a:tcPr marL="73751" marR="73751" marT="36876" marB="36876" anchor="ctr">
                    <a:lnL>
                      <a:noFill/>
                    </a:lnL>
                    <a:lnR>
                      <a:noFill/>
                    </a:lnR>
                    <a:lnT>
                      <a:noFill/>
                    </a:lnT>
                    <a:lnB>
                      <a:noFill/>
                    </a:lnB>
                  </a:tcPr>
                </a:tc>
                <a:tc>
                  <a:txBody>
                    <a:bodyPr/>
                    <a:lstStyle/>
                    <a:p>
                      <a:r>
                        <a:rPr lang="es-ES" sz="2000" b="1" dirty="0">
                          <a:latin typeface="Verdana" panose="020B0604030504040204" pitchFamily="34" charset="0"/>
                        </a:rPr>
                        <a:t>Té</a:t>
                      </a:r>
                      <a:r>
                        <a:rPr lang="es-ES" sz="2000" dirty="0">
                          <a:latin typeface="Verdana" panose="020B0604030504040204" pitchFamily="34" charset="0"/>
                        </a:rPr>
                        <a:t> (sustantivo - infusión)</a:t>
                      </a:r>
                      <a:r>
                        <a:rPr lang="es-ES" sz="2000" i="1" dirty="0">
                          <a:latin typeface="Verdana" panose="020B0604030504040204" pitchFamily="34" charset="0"/>
                        </a:rPr>
                        <a:t> </a:t>
                      </a:r>
                      <a:r>
                        <a:rPr lang="es-ES" sz="2000" dirty="0">
                          <a:latin typeface="Verdana" panose="020B0604030504040204" pitchFamily="34" charset="0"/>
                        </a:rPr>
                        <a:t> </a:t>
                      </a:r>
                      <a:br>
                        <a:rPr lang="es-ES" sz="2000" dirty="0">
                          <a:latin typeface="Verdana" panose="020B0604030504040204" pitchFamily="34" charset="0"/>
                        </a:rPr>
                      </a:br>
                      <a:r>
                        <a:rPr lang="es-ES" sz="2000" i="1" dirty="0">
                          <a:latin typeface="Verdana" panose="020B0604030504040204" pitchFamily="34" charset="0"/>
                        </a:rPr>
                        <a:t>Tómate ya ese té.</a:t>
                      </a:r>
                      <a:endParaRPr lang="es-ES" sz="2000" dirty="0"/>
                    </a:p>
                  </a:txBody>
                  <a:tcPr marL="73751" marR="73751" marT="36876" marB="36876" anchor="ctr">
                    <a:lnL>
                      <a:noFill/>
                    </a:lnL>
                    <a:lnR>
                      <a:noFill/>
                    </a:lnR>
                    <a:lnT>
                      <a:noFill/>
                    </a:lnT>
                    <a:lnB>
                      <a:noFill/>
                    </a:lnB>
                  </a:tcPr>
                </a:tc>
                <a:extLst>
                  <a:ext uri="{0D108BD9-81ED-4DB2-BD59-A6C34878D82A}">
                    <a16:rowId xmlns:a16="http://schemas.microsoft.com/office/drawing/2014/main" val="2788998694"/>
                  </a:ext>
                </a:extLst>
              </a:tr>
            </a:tbl>
          </a:graphicData>
        </a:graphic>
      </p:graphicFrame>
    </p:spTree>
    <p:extLst>
      <p:ext uri="{BB962C8B-B14F-4D97-AF65-F5344CB8AC3E}">
        <p14:creationId xmlns:p14="http://schemas.microsoft.com/office/powerpoint/2010/main" val="172584683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970</Words>
  <Application>Microsoft Office PowerPoint</Application>
  <PresentationFormat>Panorámica</PresentationFormat>
  <Paragraphs>91</Paragraphs>
  <Slides>15</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15</vt:i4>
      </vt:variant>
    </vt:vector>
  </HeadingPairs>
  <TitlesOfParts>
    <vt:vector size="23" baseType="lpstr">
      <vt:lpstr>Arial</vt:lpstr>
      <vt:lpstr>Calibri</vt:lpstr>
      <vt:lpstr>Calibri Light</vt:lpstr>
      <vt:lpstr>inherit</vt:lpstr>
      <vt:lpstr>Source Sans Pro</vt:lpstr>
      <vt:lpstr>Times New Roman</vt:lpstr>
      <vt:lpstr>Verdana</vt:lpstr>
      <vt:lpstr>Tema de Office</vt:lpstr>
      <vt:lpstr>Presentación de PowerPoint</vt:lpstr>
      <vt:lpstr>1.- LAS PALABRAS SEGÚN SU ACENTO </vt:lpstr>
      <vt:lpstr>Presentación de PowerPoint</vt:lpstr>
      <vt:lpstr>Presentación de PowerPoint</vt:lpstr>
      <vt:lpstr>2.- REGLAS GENERALES DE ACENTUACIÓN GRÁFICA   (Empleo de la tilde) </vt:lpstr>
      <vt:lpstr>Presentación de PowerPoint</vt:lpstr>
      <vt:lpstr>Presentación de PowerPoint</vt:lpstr>
      <vt:lpstr>Presentación de PowerPoint</vt:lpstr>
      <vt:lpstr>Presentación de PowerPoint</vt:lpstr>
      <vt:lpstr>Presentación de PowerPoint</vt:lpstr>
      <vt:lpstr>Presentación de PowerPoint</vt:lpstr>
      <vt:lpstr>EL HIATO, FORMULA PARA CREAR UN HIATO </vt:lpstr>
      <vt:lpstr>FORMULA PARA CREAR UN DIPTONGO</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Darwin Cardenas</dc:creator>
  <cp:lastModifiedBy>Carla Alexandra Gaona Calva</cp:lastModifiedBy>
  <cp:revision>9</cp:revision>
  <dcterms:created xsi:type="dcterms:W3CDTF">2016-04-27T00:09:19Z</dcterms:created>
  <dcterms:modified xsi:type="dcterms:W3CDTF">2026-01-28T21:07:48Z</dcterms:modified>
</cp:coreProperties>
</file>